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72" r:id="rId5"/>
    <p:sldId id="266" r:id="rId6"/>
    <p:sldId id="273" r:id="rId7"/>
    <p:sldId id="268" r:id="rId8"/>
    <p:sldId id="274" r:id="rId9"/>
    <p:sldId id="275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DD8098-04FC-40D0-B71B-8F8577AC4144}" v="2" dt="2025-04-28T19:39:04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023" autoAdjust="0"/>
  </p:normalViewPr>
  <p:slideViewPr>
    <p:cSldViewPr snapToGrid="0">
      <p:cViewPr varScale="1">
        <p:scale>
          <a:sx n="57" d="100"/>
          <a:sy n="57" d="100"/>
        </p:scale>
        <p:origin x="1680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ryn Burkhart" userId="e2efb5647bb553ef" providerId="LiveId" clId="{F7DD8098-04FC-40D0-B71B-8F8577AC4144}"/>
    <pc:docChg chg="undo custSel modSld">
      <pc:chgData name="Kathryn Burkhart" userId="e2efb5647bb553ef" providerId="LiveId" clId="{F7DD8098-04FC-40D0-B71B-8F8577AC4144}" dt="2025-04-28T19:42:36.457" v="412" actId="20577"/>
      <pc:docMkLst>
        <pc:docMk/>
      </pc:docMkLst>
      <pc:sldChg chg="modNotesTx">
        <pc:chgData name="Kathryn Burkhart" userId="e2efb5647bb553ef" providerId="LiveId" clId="{F7DD8098-04FC-40D0-B71B-8F8577AC4144}" dt="2025-04-28T19:10:21.869" v="12" actId="20577"/>
        <pc:sldMkLst>
          <pc:docMk/>
          <pc:sldMk cId="0" sldId="257"/>
        </pc:sldMkLst>
      </pc:sldChg>
      <pc:sldChg chg="modNotesTx">
        <pc:chgData name="Kathryn Burkhart" userId="e2efb5647bb553ef" providerId="LiveId" clId="{F7DD8098-04FC-40D0-B71B-8F8577AC4144}" dt="2025-04-28T19:10:06.829" v="7" actId="20577"/>
        <pc:sldMkLst>
          <pc:docMk/>
          <pc:sldMk cId="0" sldId="258"/>
        </pc:sldMkLst>
      </pc:sldChg>
      <pc:sldChg chg="modNotesTx">
        <pc:chgData name="Kathryn Burkhart" userId="e2efb5647bb553ef" providerId="LiveId" clId="{F7DD8098-04FC-40D0-B71B-8F8577AC4144}" dt="2025-04-28T19:14:25.033" v="17" actId="20577"/>
        <pc:sldMkLst>
          <pc:docMk/>
          <pc:sldMk cId="0" sldId="259"/>
        </pc:sldMkLst>
      </pc:sldChg>
      <pc:sldChg chg="modNotesTx">
        <pc:chgData name="Kathryn Burkhart" userId="e2efb5647bb553ef" providerId="LiveId" clId="{F7DD8098-04FC-40D0-B71B-8F8577AC4144}" dt="2025-04-28T19:19:29.314" v="34" actId="20577"/>
        <pc:sldMkLst>
          <pc:docMk/>
          <pc:sldMk cId="3753406668" sldId="266"/>
        </pc:sldMkLst>
      </pc:sldChg>
      <pc:sldChg chg="modNotesTx">
        <pc:chgData name="Kathryn Burkhart" userId="e2efb5647bb553ef" providerId="LiveId" clId="{F7DD8098-04FC-40D0-B71B-8F8577AC4144}" dt="2025-04-28T19:29:46.037" v="40" actId="20577"/>
        <pc:sldMkLst>
          <pc:docMk/>
          <pc:sldMk cId="0" sldId="268"/>
        </pc:sldMkLst>
      </pc:sldChg>
      <pc:sldChg chg="modNotesTx">
        <pc:chgData name="Kathryn Burkhart" userId="e2efb5647bb553ef" providerId="LiveId" clId="{F7DD8098-04FC-40D0-B71B-8F8577AC4144}" dt="2025-04-28T19:42:36.457" v="412" actId="20577"/>
        <pc:sldMkLst>
          <pc:docMk/>
          <pc:sldMk cId="0" sldId="270"/>
        </pc:sldMkLst>
      </pc:sldChg>
      <pc:sldChg chg="modNotesTx">
        <pc:chgData name="Kathryn Burkhart" userId="e2efb5647bb553ef" providerId="LiveId" clId="{F7DD8098-04FC-40D0-B71B-8F8577AC4144}" dt="2025-04-28T19:17:08.638" v="25" actId="20577"/>
        <pc:sldMkLst>
          <pc:docMk/>
          <pc:sldMk cId="1098669653" sldId="272"/>
        </pc:sldMkLst>
      </pc:sldChg>
      <pc:sldChg chg="modNotesTx">
        <pc:chgData name="Kathryn Burkhart" userId="e2efb5647bb553ef" providerId="LiveId" clId="{F7DD8098-04FC-40D0-B71B-8F8577AC4144}" dt="2025-04-28T19:22:45.762" v="37" actId="20577"/>
        <pc:sldMkLst>
          <pc:docMk/>
          <pc:sldMk cId="1638749560" sldId="273"/>
        </pc:sldMkLst>
      </pc:sldChg>
      <pc:sldChg chg="modNotesTx">
        <pc:chgData name="Kathryn Burkhart" userId="e2efb5647bb553ef" providerId="LiveId" clId="{F7DD8098-04FC-40D0-B71B-8F8577AC4144}" dt="2025-04-28T19:31:54.733" v="43" actId="20577"/>
        <pc:sldMkLst>
          <pc:docMk/>
          <pc:sldMk cId="0" sldId="274"/>
        </pc:sldMkLst>
      </pc:sldChg>
      <pc:sldChg chg="modSp mod modNotesTx">
        <pc:chgData name="Kathryn Burkhart" userId="e2efb5647bb553ef" providerId="LiveId" clId="{F7DD8098-04FC-40D0-B71B-8F8577AC4144}" dt="2025-04-28T19:40:16.950" v="409" actId="20577"/>
        <pc:sldMkLst>
          <pc:docMk/>
          <pc:sldMk cId="739113246" sldId="275"/>
        </pc:sldMkLst>
        <pc:spChg chg="mod">
          <ac:chgData name="Kathryn Burkhart" userId="e2efb5647bb553ef" providerId="LiveId" clId="{F7DD8098-04FC-40D0-B71B-8F8577AC4144}" dt="2025-04-28T19:38:49.557" v="266" actId="20577"/>
          <ac:spMkLst>
            <pc:docMk/>
            <pc:sldMk cId="739113246" sldId="275"/>
            <ac:spMk id="16" creationId="{F07F4A84-6D8B-B459-F870-537701075A22}"/>
          </ac:spMkLst>
        </pc:spChg>
        <pc:spChg chg="mod">
          <ac:chgData name="Kathryn Burkhart" userId="e2efb5647bb553ef" providerId="LiveId" clId="{F7DD8098-04FC-40D0-B71B-8F8577AC4144}" dt="2025-04-28T19:38:46.657" v="264" actId="20577"/>
          <ac:spMkLst>
            <pc:docMk/>
            <pc:sldMk cId="739113246" sldId="275"/>
            <ac:spMk id="21" creationId="{21FFB1B1-82B8-A9A1-8F20-B67EA4C80B8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0DE57-2EEC-4D84-BE89-395EB1108BF1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90AF1-3E86-4798-9C9A-E7BE1DC0F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94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Hello everyone!</a:t>
            </a:r>
            <a:br>
              <a:rPr lang="en-US" dirty="0"/>
            </a:br>
            <a:r>
              <a:rPr lang="en-US" dirty="0"/>
              <a:t>Today, we’ll be presenting our project titled </a:t>
            </a:r>
            <a:r>
              <a:rPr lang="en-US" b="1" dirty="0"/>
              <a:t>'Fine-Tuning Pythia-1B for Sentiment Classification Using </a:t>
            </a:r>
            <a:r>
              <a:rPr lang="en-US" b="1" dirty="0" err="1"/>
              <a:t>LoRA</a:t>
            </a:r>
            <a:r>
              <a:rPr lang="en-US" b="1" dirty="0"/>
              <a:t>.’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Fine-tuning large language models from scratch usually requires tremendous amounts of computing resources.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To address this, we explore </a:t>
            </a:r>
            <a:r>
              <a:rPr lang="en-US" b="1" dirty="0"/>
              <a:t>Parameter-Efficient Fine-Tuning</a:t>
            </a:r>
            <a:r>
              <a:rPr lang="en-US" dirty="0"/>
              <a:t>, or </a:t>
            </a:r>
            <a:r>
              <a:rPr lang="en-US" b="1" dirty="0"/>
              <a:t>PEFT</a:t>
            </a:r>
            <a:r>
              <a:rPr lang="en-US" dirty="0"/>
              <a:t>, using </a:t>
            </a:r>
            <a:r>
              <a:rPr lang="en-US" b="1" dirty="0" err="1"/>
              <a:t>LoRA</a:t>
            </a:r>
            <a:r>
              <a:rPr lang="en-US" dirty="0"/>
              <a:t> — which allows us to efficiently update only small adapter weights instead of the full model.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Our main goal is to fine-tune the </a:t>
            </a:r>
            <a:r>
              <a:rPr lang="en-US" b="1" dirty="0"/>
              <a:t>Pythia-1B</a:t>
            </a:r>
            <a:r>
              <a:rPr lang="en-US" dirty="0"/>
              <a:t> model to perform </a:t>
            </a:r>
            <a:r>
              <a:rPr lang="en-US" b="1" dirty="0"/>
              <a:t>binary sentiment classification</a:t>
            </a:r>
            <a:r>
              <a:rPr lang="en-US" dirty="0"/>
              <a:t> using the </a:t>
            </a:r>
            <a:r>
              <a:rPr lang="en-US" b="1" dirty="0"/>
              <a:t>Amazon Polarity Dataset</a:t>
            </a:r>
            <a:r>
              <a:rPr lang="en-US" dirty="0"/>
              <a:t>.</a:t>
            </a:r>
          </a:p>
          <a:p>
            <a:r>
              <a:rPr lang="en-US" dirty="0"/>
              <a:t>In addition to applying </a:t>
            </a:r>
            <a:r>
              <a:rPr lang="en-US" dirty="0" err="1"/>
              <a:t>LoRA</a:t>
            </a:r>
            <a:r>
              <a:rPr lang="en-US" dirty="0"/>
              <a:t>, we also performed </a:t>
            </a:r>
            <a:r>
              <a:rPr lang="en-US" b="1" dirty="0"/>
              <a:t>hyperparameter tuning</a:t>
            </a:r>
            <a:r>
              <a:rPr lang="en-US" dirty="0"/>
              <a:t> across multiple training runs. This helped us optimize the model’s performance while keeping the process resource-efficient."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best model</a:t>
            </a:r>
            <a:r>
              <a:rPr lang="en-US" dirty="0"/>
              <a:t> was selected from </a:t>
            </a:r>
            <a:r>
              <a:rPr lang="en-US" b="1" dirty="0"/>
              <a:t>Run 4</a:t>
            </a:r>
            <a:r>
              <a:rPr lang="en-US" dirty="0"/>
              <a:t> after tuning, achieving </a:t>
            </a:r>
            <a:r>
              <a:rPr lang="en-US" b="1" dirty="0"/>
              <a:t>62% accuracy</a:t>
            </a:r>
            <a:r>
              <a:rPr lang="en-US" dirty="0"/>
              <a:t> and a </a:t>
            </a:r>
            <a:r>
              <a:rPr lang="en-US" b="1" dirty="0"/>
              <a:t>0.75 macro F1 score</a:t>
            </a:r>
            <a:r>
              <a:rPr lang="en-US" dirty="0"/>
              <a:t> on the evaluation set, with balanced performance across classes.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Key highlights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Stable convergence</a:t>
            </a:r>
            <a:r>
              <a:rPr lang="en-US" dirty="0"/>
              <a:t> in just </a:t>
            </a:r>
            <a:r>
              <a:rPr lang="en-US" b="1" dirty="0"/>
              <a:t>2 epochs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major </a:t>
            </a:r>
            <a:r>
              <a:rPr lang="en-US" b="1" dirty="0"/>
              <a:t>overfitting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Balanced performance between </a:t>
            </a:r>
            <a:r>
              <a:rPr lang="en-US" b="1" dirty="0"/>
              <a:t>Positive</a:t>
            </a:r>
            <a:r>
              <a:rPr lang="en-US" dirty="0"/>
              <a:t> and </a:t>
            </a:r>
            <a:r>
              <a:rPr lang="en-US" b="1" dirty="0"/>
              <a:t>Negative</a:t>
            </a:r>
            <a:r>
              <a:rPr lang="en-US" dirty="0"/>
              <a:t> </a:t>
            </a:r>
            <a:r>
              <a:rPr lang="en-US"/>
              <a:t>classes.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</a:t>
            </a:r>
            <a:r>
              <a:rPr lang="en-US" b="1" dirty="0"/>
              <a:t>deployment</a:t>
            </a:r>
            <a:r>
              <a:rPr lang="en-US" dirty="0"/>
              <a:t>, we saved only the </a:t>
            </a:r>
            <a:r>
              <a:rPr lang="en-US" b="1" dirty="0" err="1"/>
              <a:t>LoRA</a:t>
            </a:r>
            <a:r>
              <a:rPr lang="en-US" b="1" dirty="0"/>
              <a:t> adapter weights</a:t>
            </a:r>
            <a:r>
              <a:rPr lang="en-US" dirty="0"/>
              <a:t>, making the model lightweight and ready for quick integration into production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For our dataset, we used the </a:t>
            </a:r>
            <a:r>
              <a:rPr lang="en-US" b="1" dirty="0"/>
              <a:t>Amazon Polarity Dataset</a:t>
            </a:r>
            <a:r>
              <a:rPr lang="en-US" dirty="0"/>
              <a:t>, which contains millions of product reviews, each labeled as either positive or negative.</a:t>
            </a:r>
          </a:p>
          <a:p>
            <a:pPr>
              <a:buNone/>
            </a:pPr>
            <a:r>
              <a:rPr lang="en-US" dirty="0"/>
              <a:t>Since full-scale training on millions of examples would be very resource-intensive, we </a:t>
            </a:r>
            <a:r>
              <a:rPr lang="en-US" b="1" dirty="0"/>
              <a:t>sampled 10,000 reviews</a:t>
            </a:r>
            <a:r>
              <a:rPr lang="en-US" dirty="0"/>
              <a:t> to make training more efficient.</a:t>
            </a:r>
          </a:p>
          <a:p>
            <a:pPr>
              <a:buNone/>
            </a:pPr>
            <a:r>
              <a:rPr lang="en-US" dirty="0"/>
              <a:t>We also made sure to </a:t>
            </a:r>
            <a:r>
              <a:rPr lang="en-US" b="1" dirty="0"/>
              <a:t>balance the classes evenly</a:t>
            </a:r>
            <a:r>
              <a:rPr lang="en-US" dirty="0"/>
              <a:t>, maintaining an approximately equal number of positive and negative reviews.</a:t>
            </a:r>
          </a:p>
          <a:p>
            <a:r>
              <a:rPr lang="en-US" dirty="0"/>
              <a:t>This setup helps the model learn sentiment classification effectively without being biased toward one class.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For our model, we used </a:t>
            </a:r>
            <a:r>
              <a:rPr lang="en-US" b="1" dirty="0" err="1"/>
              <a:t>EleutherAI’s</a:t>
            </a:r>
            <a:r>
              <a:rPr lang="en-US" b="1" dirty="0"/>
              <a:t> Pythia-1B-Deduped</a:t>
            </a:r>
            <a:r>
              <a:rPr lang="en-US" dirty="0"/>
              <a:t>, a </a:t>
            </a:r>
            <a:r>
              <a:rPr lang="en-US" b="1" dirty="0"/>
              <a:t>GPT-style transformer</a:t>
            </a:r>
            <a:r>
              <a:rPr lang="en-US" dirty="0"/>
              <a:t> with </a:t>
            </a:r>
            <a:r>
              <a:rPr lang="en-US" b="1" dirty="0"/>
              <a:t>1.3 billion parameters</a:t>
            </a:r>
            <a:r>
              <a:rPr lang="en-US" dirty="0"/>
              <a:t>.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We kept the </a:t>
            </a:r>
            <a:r>
              <a:rPr lang="en-US" b="1" dirty="0"/>
              <a:t>base weights frozen</a:t>
            </a:r>
            <a:r>
              <a:rPr lang="en-US" dirty="0"/>
              <a:t> and applied </a:t>
            </a:r>
            <a:r>
              <a:rPr lang="en-US" b="1" dirty="0"/>
              <a:t>Parameter-Efficient Fine-Tuning</a:t>
            </a:r>
            <a:r>
              <a:rPr lang="en-US" dirty="0"/>
              <a:t>, or </a:t>
            </a:r>
            <a:r>
              <a:rPr lang="en-US" b="1" dirty="0"/>
              <a:t>PEFT</a:t>
            </a:r>
            <a:r>
              <a:rPr lang="en-US" dirty="0"/>
              <a:t>, which updates only a small fraction of parameters to save compute and memory.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We implemented </a:t>
            </a:r>
            <a:r>
              <a:rPr lang="en-US" b="1" dirty="0" err="1"/>
              <a:t>LoRA</a:t>
            </a:r>
            <a:r>
              <a:rPr lang="en-US" b="1" dirty="0"/>
              <a:t> adapters</a:t>
            </a:r>
            <a:r>
              <a:rPr lang="en-US" dirty="0"/>
              <a:t> into the model’s </a:t>
            </a:r>
            <a:r>
              <a:rPr lang="en-US" b="1" dirty="0"/>
              <a:t>attention layers</a:t>
            </a:r>
            <a:r>
              <a:rPr lang="en-US" dirty="0"/>
              <a:t> — initially targeting </a:t>
            </a:r>
            <a:r>
              <a:rPr lang="en-US" b="1" dirty="0" err="1"/>
              <a:t>q_proj</a:t>
            </a:r>
            <a:r>
              <a:rPr lang="en-US" dirty="0"/>
              <a:t> and </a:t>
            </a:r>
            <a:r>
              <a:rPr lang="en-US" b="1" dirty="0" err="1"/>
              <a:t>v_proj</a:t>
            </a:r>
            <a:r>
              <a:rPr lang="en-US" dirty="0"/>
              <a:t>, and later expanding to </a:t>
            </a:r>
            <a:r>
              <a:rPr lang="en-US" b="1" dirty="0" err="1"/>
              <a:t>query_key_value</a:t>
            </a:r>
            <a:r>
              <a:rPr lang="en-US" dirty="0"/>
              <a:t> and </a:t>
            </a:r>
            <a:r>
              <a:rPr lang="en-US" b="1" dirty="0"/>
              <a:t>dense_h_to_4h</a:t>
            </a:r>
            <a:r>
              <a:rPr lang="en-US" dirty="0"/>
              <a:t> for better results.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Finally, we used </a:t>
            </a:r>
            <a:r>
              <a:rPr lang="en-US" b="1" dirty="0"/>
              <a:t>4-bit quantization</a:t>
            </a:r>
            <a:r>
              <a:rPr lang="en-US" dirty="0"/>
              <a:t> with </a:t>
            </a:r>
            <a:r>
              <a:rPr lang="en-US" b="1" dirty="0" err="1"/>
              <a:t>BitsAndBytes</a:t>
            </a:r>
            <a:r>
              <a:rPr lang="en-US" dirty="0"/>
              <a:t> to </a:t>
            </a:r>
            <a:r>
              <a:rPr lang="en-US" b="1" dirty="0"/>
              <a:t>further reduce memory usage</a:t>
            </a:r>
            <a:r>
              <a:rPr lang="en-US" dirty="0"/>
              <a:t> and </a:t>
            </a:r>
            <a:r>
              <a:rPr lang="en-US" b="1" dirty="0"/>
              <a:t>speed up training</a:t>
            </a:r>
            <a:r>
              <a:rPr lang="en-US" dirty="0"/>
              <a:t> on limited hardware.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2D98-05F4-D893-9A7B-668DC08AB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C90DA-087B-B709-E73F-DBCFABF25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7E9C9-3EB0-205D-28B8-D7AF2D90C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For data preparation, we </a:t>
            </a:r>
            <a:r>
              <a:rPr lang="en-US" b="1" dirty="0"/>
              <a:t>reformatted the Amazon reviews into instruction-tuning prompts</a:t>
            </a:r>
            <a:r>
              <a:rPr lang="en-US" dirty="0"/>
              <a:t>, phrased like:</a:t>
            </a:r>
            <a:br>
              <a:rPr lang="en-US" dirty="0"/>
            </a:br>
            <a:r>
              <a:rPr lang="en-US" i="1" dirty="0"/>
              <a:t>'Classify the sentiment of this review: {text}.’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This helps guide the model more effectively during fine-tuning.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We then </a:t>
            </a:r>
            <a:r>
              <a:rPr lang="en-US" b="1" dirty="0"/>
              <a:t>tokenized the prompts using the Pythia-1B tokenizer</a:t>
            </a:r>
            <a:r>
              <a:rPr lang="en-US" dirty="0"/>
              <a:t>, converting them into model-ready inputs.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For training, we used the </a:t>
            </a:r>
            <a:r>
              <a:rPr lang="en-US" b="1" dirty="0" err="1"/>
              <a:t>AdamW</a:t>
            </a:r>
            <a:r>
              <a:rPr lang="en-US" b="1" dirty="0"/>
              <a:t> optimizer</a:t>
            </a:r>
            <a:r>
              <a:rPr lang="en-US" dirty="0"/>
              <a:t> to update parameters.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Our </a:t>
            </a:r>
            <a:r>
              <a:rPr lang="en-US" b="1" dirty="0"/>
              <a:t>learning rate</a:t>
            </a:r>
            <a:r>
              <a:rPr lang="en-US" dirty="0"/>
              <a:t> varied between </a:t>
            </a:r>
            <a:r>
              <a:rPr lang="en-US" b="1" dirty="0"/>
              <a:t>3e-4 and 2e-4</a:t>
            </a:r>
            <a:r>
              <a:rPr lang="en-US" dirty="0"/>
              <a:t> across different runs.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We kept the </a:t>
            </a:r>
            <a:r>
              <a:rPr lang="en-US" b="1" dirty="0"/>
              <a:t>batch size small at 4</a:t>
            </a:r>
            <a:r>
              <a:rPr lang="en-US" dirty="0"/>
              <a:t>, which helped manage memory limits.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In terms of epochs, we initially trained for just </a:t>
            </a:r>
            <a:r>
              <a:rPr lang="en-US" b="1" dirty="0"/>
              <a:t>1 epoch</a:t>
            </a:r>
            <a:r>
              <a:rPr lang="en-US" dirty="0"/>
              <a:t>, but for our final and best-performing model, we </a:t>
            </a:r>
            <a:r>
              <a:rPr lang="en-US" b="1" dirty="0"/>
              <a:t>trained for 2 epochs</a:t>
            </a:r>
            <a:r>
              <a:rPr lang="en-US" dirty="0"/>
              <a:t> to improve results without overfitting.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61A47-5B40-BB9D-4E3D-7426BD2695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3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01BC-379B-271C-5589-3C3424926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4BFD4B-66DD-2B41-BFE0-5D0F4CDCA6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21998-0E67-8B8F-6ED8-2E41DFBEF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Our fine-tuning pipeline followed a clear, structured process: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First, we </a:t>
            </a:r>
            <a:r>
              <a:rPr lang="en-US" b="1" dirty="0"/>
              <a:t>loaded the Amazon Polarity dataset</a:t>
            </a:r>
            <a:r>
              <a:rPr lang="en-US" dirty="0"/>
              <a:t>, which contains </a:t>
            </a:r>
            <a:r>
              <a:rPr lang="en-US" b="1" dirty="0"/>
              <a:t>positive and negative review labels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Next, we </a:t>
            </a:r>
            <a:r>
              <a:rPr lang="en-US" b="1" dirty="0"/>
              <a:t>preprocessed</a:t>
            </a:r>
            <a:r>
              <a:rPr lang="en-US" dirty="0"/>
              <a:t> the reviews by formatting them into </a:t>
            </a:r>
            <a:r>
              <a:rPr lang="en-US" b="1" dirty="0"/>
              <a:t>instruction-tuning prompts</a:t>
            </a:r>
            <a:r>
              <a:rPr lang="en-US" dirty="0"/>
              <a:t> to guide the model.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After that, we </a:t>
            </a:r>
            <a:r>
              <a:rPr lang="en-US" b="1" dirty="0"/>
              <a:t>tokenized</a:t>
            </a:r>
            <a:r>
              <a:rPr lang="en-US" dirty="0"/>
              <a:t> the prompts using the </a:t>
            </a:r>
            <a:r>
              <a:rPr lang="en-US" b="1" dirty="0"/>
              <a:t>Pythia tokenizer</a:t>
            </a:r>
            <a:r>
              <a:rPr lang="en-US" dirty="0"/>
              <a:t> to prepare the data for the model.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For the model setup, we </a:t>
            </a:r>
            <a:r>
              <a:rPr lang="en-US" b="1" dirty="0"/>
              <a:t>loaded the Pythia-1B model</a:t>
            </a:r>
            <a:r>
              <a:rPr lang="en-US" dirty="0"/>
              <a:t> and </a:t>
            </a:r>
            <a:r>
              <a:rPr lang="en-US" b="1" dirty="0"/>
              <a:t>injected </a:t>
            </a:r>
            <a:r>
              <a:rPr lang="en-US" b="1" dirty="0" err="1"/>
              <a:t>LoRA</a:t>
            </a:r>
            <a:r>
              <a:rPr lang="en-US" b="1" dirty="0"/>
              <a:t> adapters</a:t>
            </a:r>
            <a:r>
              <a:rPr lang="en-US" dirty="0"/>
              <a:t> into it to enable parameter-efficient training.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During fine-tuning, we </a:t>
            </a:r>
            <a:r>
              <a:rPr lang="en-US" b="1" dirty="0"/>
              <a:t>trained only the </a:t>
            </a:r>
            <a:r>
              <a:rPr lang="en-US" b="1" dirty="0" err="1"/>
              <a:t>LoRA</a:t>
            </a:r>
            <a:r>
              <a:rPr lang="en-US" b="1" dirty="0"/>
              <a:t> parameters</a:t>
            </a:r>
            <a:r>
              <a:rPr lang="en-US" dirty="0"/>
              <a:t>, using the </a:t>
            </a:r>
            <a:r>
              <a:rPr lang="en-US" b="1" dirty="0" err="1"/>
              <a:t>AdamW</a:t>
            </a:r>
            <a:r>
              <a:rPr lang="en-US" b="1" dirty="0"/>
              <a:t> optimizer</a:t>
            </a:r>
            <a:r>
              <a:rPr lang="en-US" dirty="0"/>
              <a:t> along with a </a:t>
            </a:r>
            <a:r>
              <a:rPr lang="en-US" b="1" dirty="0"/>
              <a:t>learning rate scheduler</a:t>
            </a:r>
            <a:r>
              <a:rPr lang="en-US" dirty="0"/>
              <a:t> to manage learning rates across epochs.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Finally, for evaluation, we used </a:t>
            </a:r>
            <a:r>
              <a:rPr lang="en-US" b="1" dirty="0"/>
              <a:t>greedy decoding</a:t>
            </a:r>
            <a:r>
              <a:rPr lang="en-US" dirty="0"/>
              <a:t> and measured performance based on </a:t>
            </a:r>
            <a:r>
              <a:rPr lang="en-US" b="1" dirty="0"/>
              <a:t>Accuracy</a:t>
            </a:r>
            <a:r>
              <a:rPr lang="en-US" dirty="0"/>
              <a:t> and </a:t>
            </a:r>
            <a:r>
              <a:rPr lang="en-US" b="1" dirty="0"/>
              <a:t>Macro-F1 Score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D096F-0EA6-7549-0ACD-355F8C54B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25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EBD26-1988-3946-E450-7C70940D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526E92-E648-ECB8-1C25-9A3C0B8E9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58BB2-E6B9-C3D6-64A1-2119E6BB94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For evaluation, we used a </a:t>
            </a:r>
            <a:r>
              <a:rPr lang="en-US" b="1" dirty="0"/>
              <a:t>greedy decoding strategy</a:t>
            </a:r>
            <a:r>
              <a:rPr lang="en-US" dirty="0"/>
              <a:t> to generate sentiment predictions.</a:t>
            </a:r>
          </a:p>
          <a:p>
            <a:pPr>
              <a:buNone/>
            </a:pPr>
            <a:br>
              <a:rPr lang="en-US" dirty="0"/>
            </a:br>
            <a:r>
              <a:rPr lang="en-US" dirty="0"/>
              <a:t>We limited the model to </a:t>
            </a:r>
            <a:r>
              <a:rPr lang="en-US" b="1" dirty="0"/>
              <a:t>a maximum of 20 new tokens per prediction</a:t>
            </a:r>
            <a:r>
              <a:rPr lang="en-US" dirty="0"/>
              <a:t> to keep the outputs focused and consistent.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In terms of evaluation metrics, we tracked three key measures:</a:t>
            </a:r>
            <a:br>
              <a:rPr lang="en-US" dirty="0"/>
            </a:br>
            <a:r>
              <a:rPr lang="en-US" dirty="0"/>
              <a:t>First, </a:t>
            </a:r>
            <a:r>
              <a:rPr lang="en-US" b="1" dirty="0"/>
              <a:t>Accuracy</a:t>
            </a:r>
            <a:r>
              <a:rPr lang="en-US" dirty="0"/>
              <a:t>, which is simply the percentage of correctly predicted labels.</a:t>
            </a:r>
            <a:br>
              <a:rPr lang="en-US" dirty="0"/>
            </a:br>
            <a:r>
              <a:rPr lang="en-US" dirty="0"/>
              <a:t>Second, the </a:t>
            </a:r>
            <a:r>
              <a:rPr lang="en-US" b="1" dirty="0"/>
              <a:t>Macro-Averaged F1 Score</a:t>
            </a:r>
            <a:r>
              <a:rPr lang="en-US" dirty="0"/>
              <a:t>, which balances precision and recall equally across both the positive and negative classes.</a:t>
            </a:r>
            <a:br>
              <a:rPr lang="en-US" dirty="0"/>
            </a:br>
            <a:r>
              <a:rPr lang="en-US" dirty="0"/>
              <a:t>And third, we used a </a:t>
            </a:r>
            <a:r>
              <a:rPr lang="en-US" b="1" dirty="0"/>
              <a:t>Confusion Matrix</a:t>
            </a:r>
            <a:r>
              <a:rPr lang="en-US" dirty="0"/>
              <a:t> to visually analyze how often the model correctly versus incorrectly classified each sentiment label.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E2A95-FD6B-DAEB-9256-8754EA1D5C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83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To improve our model’s generalization and overall performance, we carried out </a:t>
            </a:r>
            <a:r>
              <a:rPr lang="en-US" b="1" dirty="0"/>
              <a:t>hyperparameter tuning</a:t>
            </a:r>
            <a:r>
              <a:rPr lang="en-US" dirty="0"/>
              <a:t> by carefully adjusting key training parameters.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We tuned three main aspects:</a:t>
            </a:r>
            <a:br>
              <a:rPr lang="en-US" dirty="0"/>
            </a:br>
            <a:r>
              <a:rPr lang="en-US" dirty="0"/>
              <a:t>First, the </a:t>
            </a:r>
            <a:r>
              <a:rPr lang="en-US" b="1" dirty="0" err="1"/>
              <a:t>LoRA</a:t>
            </a:r>
            <a:r>
              <a:rPr lang="en-US" b="1" dirty="0"/>
              <a:t> Ranks</a:t>
            </a:r>
            <a:r>
              <a:rPr lang="en-US" dirty="0"/>
              <a:t>, where we adjusted the low-rank matrix size to balance model complexity with fine-tuning efficiency.</a:t>
            </a:r>
            <a:br>
              <a:rPr lang="en-US" dirty="0"/>
            </a:br>
            <a:r>
              <a:rPr lang="en-US" dirty="0"/>
              <a:t>Second, the </a:t>
            </a:r>
            <a:r>
              <a:rPr lang="en-US" b="1" dirty="0"/>
              <a:t>Dropout Rates</a:t>
            </a:r>
            <a:r>
              <a:rPr lang="en-US" dirty="0"/>
              <a:t>, modifying them to help prevent overfitting and stabilize the training process.</a:t>
            </a:r>
            <a:br>
              <a:rPr lang="en-US" dirty="0"/>
            </a:br>
            <a:r>
              <a:rPr lang="en-US" dirty="0"/>
              <a:t>And third, we </a:t>
            </a:r>
            <a:r>
              <a:rPr lang="en-US" b="1" dirty="0"/>
              <a:t>experimented with different learning rates</a:t>
            </a:r>
            <a:r>
              <a:rPr lang="en-US" dirty="0"/>
              <a:t> to promote smooth and stable convergence during fine-tuning.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Altogether, we conducted </a:t>
            </a:r>
            <a:r>
              <a:rPr lang="en-US" b="1" dirty="0"/>
              <a:t>four structured experimental runs</a:t>
            </a:r>
            <a:r>
              <a:rPr lang="en-US" dirty="0"/>
              <a:t>, where each run varied the </a:t>
            </a:r>
            <a:r>
              <a:rPr lang="en-US" b="1" dirty="0"/>
              <a:t>rank (r)</a:t>
            </a:r>
            <a:r>
              <a:rPr lang="en-US" dirty="0"/>
              <a:t>, </a:t>
            </a:r>
            <a:r>
              <a:rPr lang="en-US" b="1" dirty="0"/>
              <a:t>scaling factor (alpha)</a:t>
            </a:r>
            <a:r>
              <a:rPr lang="en-US" dirty="0"/>
              <a:t>, </a:t>
            </a:r>
            <a:r>
              <a:rPr lang="en-US" b="1" dirty="0"/>
              <a:t>dropout rate</a:t>
            </a:r>
            <a:r>
              <a:rPr lang="en-US" dirty="0"/>
              <a:t>, and </a:t>
            </a:r>
            <a:r>
              <a:rPr lang="en-US" b="1" dirty="0"/>
              <a:t>learning rate</a:t>
            </a:r>
            <a:r>
              <a:rPr lang="en-US" dirty="0"/>
              <a:t> to evaluate their impact on model performance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In </a:t>
            </a:r>
            <a:r>
              <a:rPr lang="en-US" b="1" dirty="0"/>
              <a:t>Run 1</a:t>
            </a:r>
            <a:r>
              <a:rPr lang="en-US" dirty="0"/>
              <a:t>, we used a </a:t>
            </a:r>
            <a:r>
              <a:rPr lang="en-US" b="1" dirty="0" err="1"/>
              <a:t>LoRA</a:t>
            </a:r>
            <a:r>
              <a:rPr lang="en-US" b="1" dirty="0"/>
              <a:t> configuration</a:t>
            </a:r>
            <a:r>
              <a:rPr lang="en-US" dirty="0"/>
              <a:t> with </a:t>
            </a:r>
            <a:r>
              <a:rPr lang="en-US" b="1" dirty="0"/>
              <a:t>r = 32</a:t>
            </a:r>
            <a:r>
              <a:rPr lang="en-US" dirty="0"/>
              <a:t>, </a:t>
            </a:r>
            <a:r>
              <a:rPr lang="en-US" b="1" dirty="0"/>
              <a:t>alpha = 64</a:t>
            </a:r>
            <a:r>
              <a:rPr lang="en-US" dirty="0"/>
              <a:t>, </a:t>
            </a:r>
            <a:r>
              <a:rPr lang="en-US" b="1" dirty="0"/>
              <a:t>dropout = 0.05</a:t>
            </a:r>
            <a:r>
              <a:rPr lang="en-US" dirty="0"/>
              <a:t>, and a </a:t>
            </a:r>
            <a:r>
              <a:rPr lang="en-US" b="1" dirty="0"/>
              <a:t>learning rate of 2e-4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setup achieved about </a:t>
            </a:r>
            <a:r>
              <a:rPr lang="en-US" b="1" dirty="0"/>
              <a:t>60% accuracy</a:t>
            </a:r>
            <a:r>
              <a:rPr lang="en-US" dirty="0"/>
              <a:t>, and we noticed slightly better training loss stability compared to earlier trials.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For </a:t>
            </a:r>
            <a:r>
              <a:rPr lang="en-US" b="1" dirty="0"/>
              <a:t>Run 2</a:t>
            </a:r>
            <a:r>
              <a:rPr lang="en-US" dirty="0"/>
              <a:t>, we kept the </a:t>
            </a:r>
            <a:r>
              <a:rPr lang="en-US" b="1" dirty="0"/>
              <a:t>same </a:t>
            </a:r>
            <a:r>
              <a:rPr lang="en-US" b="1" dirty="0" err="1"/>
              <a:t>LoRA</a:t>
            </a:r>
            <a:r>
              <a:rPr lang="en-US" b="1" dirty="0"/>
              <a:t> settings</a:t>
            </a:r>
            <a:r>
              <a:rPr lang="en-US" dirty="0"/>
              <a:t>, but made two key changes:</a:t>
            </a:r>
            <a:br>
              <a:rPr lang="en-US" dirty="0"/>
            </a:br>
            <a:r>
              <a:rPr lang="en-US" dirty="0"/>
              <a:t>we </a:t>
            </a:r>
            <a:r>
              <a:rPr lang="en-US" b="1" dirty="0"/>
              <a:t>trained for 2 epochs</a:t>
            </a:r>
            <a:r>
              <a:rPr lang="en-US" dirty="0"/>
              <a:t> instead of 1, and we </a:t>
            </a:r>
            <a:r>
              <a:rPr lang="en-US" b="1" dirty="0"/>
              <a:t>targeted more model modules</a:t>
            </a:r>
            <a:r>
              <a:rPr lang="en-US" dirty="0"/>
              <a:t> during fine-tuning.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As a result, </a:t>
            </a:r>
            <a:r>
              <a:rPr lang="en-US" b="1" dirty="0"/>
              <a:t>Run 2</a:t>
            </a:r>
            <a:r>
              <a:rPr lang="en-US" dirty="0"/>
              <a:t> improved to around </a:t>
            </a:r>
            <a:r>
              <a:rPr lang="en-US" b="1" dirty="0"/>
              <a:t>62% accuracy</a:t>
            </a:r>
            <a:r>
              <a:rPr lang="en-US" dirty="0"/>
              <a:t> and achieved a </a:t>
            </a:r>
            <a:r>
              <a:rPr lang="en-US" b="1" dirty="0"/>
              <a:t>Macro F1 Score of 0.75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confusion matrix</a:t>
            </a:r>
            <a:r>
              <a:rPr lang="en-US" dirty="0"/>
              <a:t> also showed the best separation between positive and negative classes, so we </a:t>
            </a:r>
            <a:r>
              <a:rPr lang="en-US" b="1" dirty="0"/>
              <a:t>selected this as our final model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545E-5021-52F6-2482-67E52A87C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CF1193-C677-C8BC-3A58-97F326681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4C0D0-3D41-FD4F-EE6E-CF1B66BC5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Run 3, we used a </a:t>
            </a:r>
            <a:r>
              <a:rPr lang="en-US" b="1" dirty="0" err="1"/>
              <a:t>LoRA</a:t>
            </a:r>
            <a:r>
              <a:rPr lang="en-US" b="1" dirty="0"/>
              <a:t> configuration</a:t>
            </a:r>
            <a:r>
              <a:rPr lang="en-US" dirty="0"/>
              <a:t> with </a:t>
            </a:r>
            <a:r>
              <a:rPr lang="en-US" b="1" dirty="0"/>
              <a:t>r = 32</a:t>
            </a:r>
            <a:r>
              <a:rPr lang="en-US" dirty="0"/>
              <a:t>, </a:t>
            </a:r>
            <a:r>
              <a:rPr lang="en-US" b="1" dirty="0"/>
              <a:t>alpha = 64</a:t>
            </a:r>
            <a:r>
              <a:rPr lang="en-US" dirty="0"/>
              <a:t>, </a:t>
            </a:r>
            <a:r>
              <a:rPr lang="en-US" b="1" dirty="0"/>
              <a:t>dropout = 0.1</a:t>
            </a:r>
            <a:r>
              <a:rPr lang="en-US" dirty="0"/>
              <a:t>, and a </a:t>
            </a:r>
            <a:r>
              <a:rPr lang="en-US" b="1" dirty="0"/>
              <a:t>learning rate of 3e-4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setup achieved </a:t>
            </a:r>
            <a:r>
              <a:rPr lang="en-US" b="1" dirty="0"/>
              <a:t>62% accuracy</a:t>
            </a:r>
            <a:r>
              <a:rPr lang="en-US" dirty="0"/>
              <a:t>, a macro F1 score of 0.75,  and a good separation of positive and negative classes in the confusion matrix.</a:t>
            </a:r>
          </a:p>
          <a:p>
            <a:endParaRPr lang="en-US" dirty="0"/>
          </a:p>
          <a:p>
            <a:r>
              <a:rPr lang="en-US" dirty="0"/>
              <a:t>As for Run 4, we used a </a:t>
            </a:r>
            <a:r>
              <a:rPr lang="en-US" b="1" dirty="0" err="1"/>
              <a:t>LoRA</a:t>
            </a:r>
            <a:r>
              <a:rPr lang="en-US" b="1" dirty="0"/>
              <a:t> configuration</a:t>
            </a:r>
            <a:r>
              <a:rPr lang="en-US" dirty="0"/>
              <a:t> with </a:t>
            </a:r>
            <a:r>
              <a:rPr lang="en-US" b="1" dirty="0"/>
              <a:t>r = 8</a:t>
            </a:r>
            <a:r>
              <a:rPr lang="en-US" dirty="0"/>
              <a:t>, </a:t>
            </a:r>
            <a:r>
              <a:rPr lang="en-US" b="1" dirty="0"/>
              <a:t>alpha = 16</a:t>
            </a:r>
            <a:r>
              <a:rPr lang="en-US" dirty="0"/>
              <a:t>, </a:t>
            </a:r>
            <a:r>
              <a:rPr lang="en-US" b="1" dirty="0"/>
              <a:t>dropout = 0.01</a:t>
            </a:r>
            <a:r>
              <a:rPr lang="en-US" dirty="0"/>
              <a:t>, and a </a:t>
            </a:r>
            <a:r>
              <a:rPr lang="en-US" b="1" dirty="0"/>
              <a:t>learning rate of 1e-4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However, performance suffered as severe underfitting was observed and the model predicted in a random manner.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D9491-82DD-A60A-E781-D4DA3FBE2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50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3B6B5-C1B1-5E93-FB6C-7D9AB56E6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7AC756-2F31-CB12-997A-7B29FF561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6AF7B-B42B-F03A-D69B-0487FE1B3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D1069-0AAC-BE71-EA8D-DB5EE898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E563-C64C-634A-F745-8F6A8336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3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7F06-5772-7F86-B552-625E2AD16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9B105-ADFB-3FBA-CE21-47454D600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36E0-64A6-FE47-D5AF-DD58BE0A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07EA0-9553-2430-70A5-03B7CF5DF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D721F-87A4-E5FC-8106-4756E12B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88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C1FDB5-720F-A8EA-7379-489DD92BF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D6CC2-F1CF-6950-B266-A32652B6F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89D86-DBB1-A7BE-96A9-08674EFF5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86050-D63C-AF5E-24E0-1F31FEBA2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1289F-ED7C-E486-FBC5-46B3E1D6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70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98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48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82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52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464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11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0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8735-B4C9-13B3-1E0D-5C3748DF1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C8964-18D8-B2E7-0035-1718F2065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B4ABB-B31D-5EA0-14D8-BD06FD8D8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1B78A-8CB1-6B2B-AFD7-EB2304CBA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C3E1-48A5-674A-3378-B5A3FDB5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1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8DCF4-B420-AC9A-E563-4DF279BD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F6425-29CD-1B7E-3E06-4E932F12A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E164B-2D79-0D12-7C8B-12FF1A9F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26A41-B850-8408-C67C-1ACE0699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B001-2560-C3C7-EB78-E0707B84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57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CF2B-B328-530D-82EC-2095C240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C4CE-2C02-0B4B-AD29-2A231D839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8F951-E058-4A9F-0763-7DD0A9980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6C7BD-0F2D-2A69-05A7-7E9E766A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9BF24-BE00-791D-8B87-6D5A6DB9A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BDEA6-C1EC-1FE6-4074-F9868CA3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3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22419-C89B-0BEF-ECB3-80506717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21D42-D301-1DF0-8289-0D8EFA24A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62DA8-02BA-F50F-E567-4A9DEA727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663549-65B7-1985-0C42-9A70E486E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158E1-E1E8-7BE7-060B-62973A8E8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6A7AB-22DC-7A02-7CD3-4F63F738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35E94-612F-34C5-8431-8AAA24EA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788B25-0BF1-2435-0CBA-DB8FA77A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3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F9C1-D5B4-1BCB-60AB-37370857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9B5E20-024E-55E5-EB68-EB16D5E26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821D5-F4E4-A31B-3856-5076F69ED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439DE-877C-92AC-D142-93E1DC2AC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68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D08B33-CD37-A407-0731-DF97B9D9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489556-6E35-3496-FB72-5BA0BDEC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3EBE4-476E-D64A-A71D-217BA008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0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8430-9201-D24D-0371-F48DA986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7301B-D4BD-48C3-54DB-638AE9FCF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9DED2-A88A-6A3C-3869-436461461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73B80-1C3A-F079-AB99-C21C8A61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E48E4-F10E-E6CE-8146-83DB3571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567E4-548B-4033-F15E-34F394D2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39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0134-EE23-EA40-F771-AE95D261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29C9C-7CBC-7E4F-84FB-EC50D7EE34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CCEED-B00C-DDB6-DF53-568B85DBD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F0461-16E3-AB4E-2AFC-33BF1C34C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5DFEB-0596-6B2A-D91B-40E0B1F2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FE4F3-6848-37D5-BEF0-FA94986C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1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CF018-3346-6CF1-BA33-52DF7B6A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3E968-0FEC-914B-0697-B8F81EFAC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AEBD1-7174-BD83-848D-05C2C4F1F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3B877-1FE0-42E4-B501-5CE474AE26E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0F590-B8C2-D56E-113F-B4020CF18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FA2CC-2F34-B900-1CD6-714433A13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321E-DA71-46A9-A524-235E9AEEA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8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1" y="897334"/>
            <a:ext cx="6297018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500" b="1" dirty="0">
                <a:solidFill>
                  <a:schemeClr val="bg1"/>
                </a:solidFill>
                <a:ea typeface="DM Sans Medium" pitchFamily="34" charset="-122"/>
                <a:cs typeface="DM Sans Medium" pitchFamily="34" charset="-120"/>
              </a:rPr>
              <a:t>Fine-Tuning Pythia-1B for Sentiment Classification Using LoRA</a:t>
            </a:r>
            <a:endParaRPr lang="en-US" sz="4500" b="1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61492" y="3429001"/>
            <a:ext cx="6297018" cy="1512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</a:rPr>
              <a:t>Full fine-tuning of large language models demands huge resources. We explore Parameter-Efficient Fine-Tuning (PEFT) with </a:t>
            </a:r>
            <a:r>
              <a:rPr lang="en-US" sz="1667" dirty="0" err="1">
                <a:solidFill>
                  <a:schemeClr val="bg1"/>
                </a:solidFill>
              </a:rPr>
              <a:t>LoRA</a:t>
            </a:r>
            <a:r>
              <a:rPr lang="en-US" sz="1667" dirty="0">
                <a:solidFill>
                  <a:schemeClr val="bg1"/>
                </a:solidFill>
              </a:rPr>
              <a:t> to update small adapter weights efficiently. Our goal is to fine-tune Pythia-1B for binary sentiment classification on the Amazon Polarity Dataset.</a:t>
            </a:r>
            <a:br>
              <a:rPr lang="en-US" sz="1667" dirty="0">
                <a:solidFill>
                  <a:schemeClr val="bg1"/>
                </a:solidFill>
              </a:rPr>
            </a:br>
            <a:r>
              <a:rPr lang="en-US" sz="1667" dirty="0">
                <a:solidFill>
                  <a:schemeClr val="bg1"/>
                </a:solidFill>
              </a:rPr>
              <a:t>Additionally, we perform hyperparameter tuning across multiple training runs to optimize model performance.</a:t>
            </a:r>
          </a:p>
        </p:txBody>
      </p:sp>
      <p:sp>
        <p:nvSpPr>
          <p:cNvPr id="7" name="Text 3"/>
          <p:cNvSpPr/>
          <p:nvPr/>
        </p:nvSpPr>
        <p:spPr>
          <a:xfrm>
            <a:off x="661492" y="5942614"/>
            <a:ext cx="2013049" cy="330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833" b="1" dirty="0">
                <a:solidFill>
                  <a:schemeClr val="bg1"/>
                </a:solidFill>
                <a:ea typeface="Inter Bold" pitchFamily="34" charset="-122"/>
                <a:cs typeface="Inter Bold" pitchFamily="34" charset="-120"/>
              </a:rPr>
              <a:t>by Guardians Of The Galaxy</a:t>
            </a:r>
            <a:endParaRPr lang="en-US" sz="1833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1" y="217463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F7F7F8"/>
                </a:solidFill>
                <a:ea typeface="DM Sans Medium" pitchFamily="34" charset="-122"/>
                <a:cs typeface="DM Sans Medium" pitchFamily="34" charset="-120"/>
              </a:rPr>
              <a:t>Best Model Summary &amp; Deployment</a:t>
            </a:r>
            <a:endParaRPr lang="en-US" sz="4000" b="1" dirty="0"/>
          </a:p>
        </p:txBody>
      </p:sp>
      <p:sp>
        <p:nvSpPr>
          <p:cNvPr id="7" name="Shape 4"/>
          <p:cNvSpPr/>
          <p:nvPr/>
        </p:nvSpPr>
        <p:spPr>
          <a:xfrm>
            <a:off x="5233491" y="1610270"/>
            <a:ext cx="6596559" cy="139154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5384404" y="169850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chemeClr val="bg1"/>
                </a:solidFill>
              </a:rPr>
              <a:t>Final Best Model</a:t>
            </a:r>
          </a:p>
        </p:txBody>
      </p:sp>
      <p:sp>
        <p:nvSpPr>
          <p:cNvPr id="9" name="Text 6"/>
          <p:cNvSpPr/>
          <p:nvPr/>
        </p:nvSpPr>
        <p:spPr>
          <a:xfrm>
            <a:off x="5384404" y="2111029"/>
            <a:ext cx="618757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38115" indent="-238115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rgbClr val="D6D9D7"/>
                </a:solidFill>
                <a:ea typeface="Inter" pitchFamily="34" charset="-122"/>
                <a:cs typeface="Inter" pitchFamily="34" charset="-120"/>
              </a:rPr>
              <a:t>Selected from Run 4 after tuning. </a:t>
            </a:r>
          </a:p>
          <a:p>
            <a:pPr marL="238115" indent="-238115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rgbClr val="D6D9D7"/>
                </a:solidFill>
                <a:ea typeface="Inter" pitchFamily="34" charset="-122"/>
                <a:cs typeface="Inter" pitchFamily="34" charset="-120"/>
              </a:rPr>
              <a:t>Achieved ~62% Accuracy and 0.75 Macro F1 Score on evaluation set.</a:t>
            </a:r>
            <a:endParaRPr lang="en-US" sz="1667" dirty="0"/>
          </a:p>
        </p:txBody>
      </p:sp>
      <p:sp>
        <p:nvSpPr>
          <p:cNvPr id="10" name="Shape 7"/>
          <p:cNvSpPr/>
          <p:nvPr/>
        </p:nvSpPr>
        <p:spPr>
          <a:xfrm>
            <a:off x="5233492" y="3199978"/>
            <a:ext cx="6596558" cy="1628106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1" name="Text 8"/>
          <p:cNvSpPr/>
          <p:nvPr/>
        </p:nvSpPr>
        <p:spPr>
          <a:xfrm>
            <a:off x="5422504" y="332437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chemeClr val="bg1"/>
                </a:solidFill>
              </a:rPr>
              <a:t>Key Highlights</a:t>
            </a:r>
          </a:p>
        </p:txBody>
      </p:sp>
      <p:sp>
        <p:nvSpPr>
          <p:cNvPr id="12" name="Text 9"/>
          <p:cNvSpPr/>
          <p:nvPr/>
        </p:nvSpPr>
        <p:spPr>
          <a:xfrm>
            <a:off x="5422504" y="3654650"/>
            <a:ext cx="6297018" cy="1057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38115" indent="-238115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rgbClr val="D6D9D7"/>
                </a:solidFill>
                <a:ea typeface="Inter" pitchFamily="34" charset="-122"/>
                <a:cs typeface="Inter" pitchFamily="34" charset="-120"/>
              </a:rPr>
              <a:t>Stable convergence even with 2 epochs.</a:t>
            </a:r>
          </a:p>
          <a:p>
            <a:pPr marL="238115" indent="-238115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rgbClr val="D6D9D7"/>
                </a:solidFill>
                <a:ea typeface="Inter" pitchFamily="34" charset="-122"/>
                <a:cs typeface="Inter" pitchFamily="34" charset="-120"/>
              </a:rPr>
              <a:t>No major overfitting observed. </a:t>
            </a:r>
          </a:p>
          <a:p>
            <a:pPr marL="238115" indent="-238115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rgbClr val="D6D9D7"/>
                </a:solidFill>
                <a:ea typeface="Inter" pitchFamily="34" charset="-122"/>
                <a:cs typeface="Inter" pitchFamily="34" charset="-120"/>
              </a:rPr>
              <a:t>Balanced performance across Positive and Negative classes.</a:t>
            </a:r>
            <a:endParaRPr lang="en-US" sz="1667" dirty="0"/>
          </a:p>
        </p:txBody>
      </p:sp>
      <p:sp>
        <p:nvSpPr>
          <p:cNvPr id="13" name="Shape 10"/>
          <p:cNvSpPr/>
          <p:nvPr/>
        </p:nvSpPr>
        <p:spPr>
          <a:xfrm>
            <a:off x="5233492" y="4941491"/>
            <a:ext cx="6672758" cy="1391543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5422504" y="506137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rgbClr val="D6D9D7"/>
                </a:solidFill>
                <a:ea typeface="DM Sans Medium" pitchFamily="34" charset="-122"/>
                <a:cs typeface="DM Sans Medium" pitchFamily="34" charset="-120"/>
              </a:rPr>
              <a:t>Deployment Ready</a:t>
            </a:r>
            <a:endParaRPr lang="en-US" sz="2000" b="1" dirty="0"/>
          </a:p>
        </p:txBody>
      </p:sp>
      <p:sp>
        <p:nvSpPr>
          <p:cNvPr id="15" name="Text 12"/>
          <p:cNvSpPr/>
          <p:nvPr/>
        </p:nvSpPr>
        <p:spPr>
          <a:xfrm>
            <a:off x="5422502" y="5476526"/>
            <a:ext cx="5918994" cy="699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38115" indent="-238115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rgbClr val="D6D9D7"/>
                </a:solidFill>
                <a:ea typeface="Inter" pitchFamily="34" charset="-122"/>
                <a:cs typeface="Inter" pitchFamily="34" charset="-120"/>
              </a:rPr>
              <a:t>Only </a:t>
            </a:r>
            <a:r>
              <a:rPr lang="en-US" sz="1667" dirty="0" err="1">
                <a:solidFill>
                  <a:srgbClr val="D6D9D7"/>
                </a:solidFill>
                <a:ea typeface="Inter" pitchFamily="34" charset="-122"/>
                <a:cs typeface="Inter" pitchFamily="34" charset="-120"/>
              </a:rPr>
              <a:t>LoRA</a:t>
            </a:r>
            <a:r>
              <a:rPr lang="en-US" sz="1667" dirty="0">
                <a:solidFill>
                  <a:srgbClr val="D6D9D7"/>
                </a:solidFill>
                <a:ea typeface="Inter" pitchFamily="34" charset="-122"/>
                <a:cs typeface="Inter" pitchFamily="34" charset="-120"/>
              </a:rPr>
              <a:t> adapter weights saved.</a:t>
            </a:r>
          </a:p>
          <a:p>
            <a:pPr marL="238115" indent="-238115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rgbClr val="D6D9D7"/>
                </a:solidFill>
                <a:ea typeface="Inter" pitchFamily="34" charset="-122"/>
                <a:cs typeface="Inter" pitchFamily="34" charset="-120"/>
              </a:rPr>
              <a:t>Model ready for lightweight loading and deployment.</a:t>
            </a:r>
            <a:endParaRPr lang="en-US" sz="166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426087-B054-8C8F-F29B-47FB2457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CD2D9-0B32-34C2-8776-2673D20BBD7C}"/>
              </a:ext>
            </a:extLst>
          </p:cNvPr>
          <p:cNvSpPr txBox="1"/>
          <p:nvPr/>
        </p:nvSpPr>
        <p:spPr>
          <a:xfrm>
            <a:off x="4637005" y="3087881"/>
            <a:ext cx="2917989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625"/>
              </a:lnSpc>
            </a:pPr>
            <a:r>
              <a:rPr lang="en-US" sz="4400" b="1" dirty="0">
                <a:solidFill>
                  <a:srgbClr val="F7F7F8"/>
                </a:solidFill>
                <a:ea typeface="DM Sans Medium" pitchFamily="34" charset="-122"/>
                <a:cs typeface="DM Sans Medium" pitchFamily="34" charset="-120"/>
              </a:rPr>
              <a:t>Thank you!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52636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233492" y="109716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6666" dirty="0">
                <a:solidFill>
                  <a:schemeClr val="bg1"/>
                </a:solidFill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6666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5233492" y="1971278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The Amazon Polarity Dataset has millions of product reviews labeled positive or negative. We sampled 10,000 reviews for faster training and balanced classes evenly.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5233492" y="3091160"/>
            <a:ext cx="3054053" cy="139154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5422504" y="328017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67" dirty="0">
                <a:solidFill>
                  <a:schemeClr val="bg1"/>
                </a:solidFill>
                <a:ea typeface="DM Sans Medium" pitchFamily="34" charset="-122"/>
                <a:cs typeface="DM Sans Medium" pitchFamily="34" charset="-120"/>
              </a:rPr>
              <a:t>Dataset Size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5422504" y="3688854"/>
            <a:ext cx="26760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Millions of labeled product reviews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8476556" y="3091160"/>
            <a:ext cx="3054053" cy="139154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6"/>
          <p:cNvSpPr/>
          <p:nvPr/>
        </p:nvSpPr>
        <p:spPr>
          <a:xfrm>
            <a:off x="8665568" y="328017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67" dirty="0">
                <a:solidFill>
                  <a:schemeClr val="bg1"/>
                </a:solidFill>
                <a:ea typeface="DM Sans Medium" pitchFamily="34" charset="-122"/>
                <a:cs typeface="DM Sans Medium" pitchFamily="34" charset="-120"/>
              </a:rPr>
              <a:t>Sampled Data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8665568" y="3688854"/>
            <a:ext cx="26760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10,000 reviews for efficient training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11" name="Shape 8"/>
          <p:cNvSpPr/>
          <p:nvPr/>
        </p:nvSpPr>
        <p:spPr>
          <a:xfrm>
            <a:off x="5233492" y="4671716"/>
            <a:ext cx="6297018" cy="1089124"/>
          </a:xfrm>
          <a:prstGeom prst="roundRect">
            <a:avLst>
              <a:gd name="adj" fmla="val 2603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12" name="Text 9"/>
          <p:cNvSpPr/>
          <p:nvPr/>
        </p:nvSpPr>
        <p:spPr>
          <a:xfrm>
            <a:off x="5422504" y="486072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667" dirty="0">
                <a:solidFill>
                  <a:schemeClr val="bg1"/>
                </a:solidFill>
                <a:ea typeface="DM Sans Medium" pitchFamily="34" charset="-122"/>
                <a:cs typeface="DM Sans Medium" pitchFamily="34" charset="-120"/>
              </a:rPr>
              <a:t>Class Balance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5422504" y="5269409"/>
            <a:ext cx="59189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Maintained approximately equal positive and negative reviews</a:t>
            </a:r>
            <a:endParaRPr lang="en-US" sz="1667" dirty="0">
              <a:solidFill>
                <a:schemeClr val="bg1"/>
              </a:solidFill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C0EFFAB8-D792-9D97-F624-F9819C5C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21" y="9907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F7F7F8"/>
                </a:solidFill>
                <a:ea typeface="DM Sans Medium" pitchFamily="34" charset="-122"/>
                <a:cs typeface="DM Sans Medium" pitchFamily="34" charset="-120"/>
              </a:rPr>
              <a:t>Model Overview + PEFT &amp; </a:t>
            </a:r>
            <a:r>
              <a:rPr lang="en-US" sz="4000" b="1" dirty="0" err="1">
                <a:solidFill>
                  <a:srgbClr val="F7F7F8"/>
                </a:solidFill>
                <a:ea typeface="DM Sans Medium" pitchFamily="34" charset="-122"/>
                <a:cs typeface="DM Sans Medium" pitchFamily="34" charset="-120"/>
              </a:rPr>
              <a:t>LoRA</a:t>
            </a:r>
            <a:endParaRPr lang="en-US" sz="40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8BCFCCA-7C9E-D2BA-77D7-FB5CF73EC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2" y="0"/>
            <a:ext cx="4571903" cy="6858000"/>
          </a:xfrm>
          <a:prstGeom prst="rect">
            <a:avLst/>
          </a:prstGeom>
        </p:spPr>
      </p:pic>
      <p:sp>
        <p:nvSpPr>
          <p:cNvPr id="22" name="Text 0">
            <a:extLst>
              <a:ext uri="{FF2B5EF4-FFF2-40B4-BE49-F238E27FC236}">
                <a16:creationId xmlns:a16="http://schemas.microsoft.com/office/drawing/2014/main" id="{118140FA-FCC1-0EFA-063F-59356DC86119}"/>
              </a:ext>
            </a:extLst>
          </p:cNvPr>
          <p:cNvSpPr/>
          <p:nvPr/>
        </p:nvSpPr>
        <p:spPr>
          <a:xfrm>
            <a:off x="8543946" y="146952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endParaRPr lang="en-US" sz="3708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20C0747-C417-1F4F-E5E6-994F3A26EBB7}"/>
              </a:ext>
            </a:extLst>
          </p:cNvPr>
          <p:cNvSpPr/>
          <p:nvPr/>
        </p:nvSpPr>
        <p:spPr>
          <a:xfrm>
            <a:off x="4839163" y="778234"/>
            <a:ext cx="407670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B77303B-452B-B07C-0100-0949A47F0521}"/>
              </a:ext>
            </a:extLst>
          </p:cNvPr>
          <p:cNvSpPr/>
          <p:nvPr/>
        </p:nvSpPr>
        <p:spPr>
          <a:xfrm>
            <a:off x="4825785" y="2400778"/>
            <a:ext cx="407670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09C7434-B688-5CE4-67B6-F4BE759BC028}"/>
              </a:ext>
            </a:extLst>
          </p:cNvPr>
          <p:cNvSpPr/>
          <p:nvPr/>
        </p:nvSpPr>
        <p:spPr>
          <a:xfrm>
            <a:off x="4839163" y="3481928"/>
            <a:ext cx="407670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ADF4C61-BCD3-8F53-5387-8A85D500E541}"/>
              </a:ext>
            </a:extLst>
          </p:cNvPr>
          <p:cNvSpPr/>
          <p:nvPr/>
        </p:nvSpPr>
        <p:spPr>
          <a:xfrm>
            <a:off x="4839373" y="5178808"/>
            <a:ext cx="407670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307162-061C-D8F1-6D26-2C68185B6340}"/>
              </a:ext>
            </a:extLst>
          </p:cNvPr>
          <p:cNvSpPr txBox="1"/>
          <p:nvPr/>
        </p:nvSpPr>
        <p:spPr>
          <a:xfrm>
            <a:off x="5373822" y="749189"/>
            <a:ext cx="68181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solidFill>
                  <a:schemeClr val="bg1"/>
                </a:solidFill>
              </a:rPr>
              <a:t>Model Overview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858503-0DFA-4A9E-FB69-DBA97E1DFD27}"/>
              </a:ext>
            </a:extLst>
          </p:cNvPr>
          <p:cNvSpPr txBox="1"/>
          <p:nvPr/>
        </p:nvSpPr>
        <p:spPr>
          <a:xfrm>
            <a:off x="5373822" y="2364385"/>
            <a:ext cx="6634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solidFill>
                  <a:schemeClr val="bg1"/>
                </a:solidFill>
              </a:rPr>
              <a:t>Parameter-Efficient Fine-Tuning (PEFT)</a:t>
            </a:r>
            <a:endParaRPr lang="en-US" sz="1667" u="sng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65DA2B-F79C-24D7-BB98-968DF762D9A5}"/>
              </a:ext>
            </a:extLst>
          </p:cNvPr>
          <p:cNvSpPr txBox="1"/>
          <p:nvPr/>
        </p:nvSpPr>
        <p:spPr>
          <a:xfrm>
            <a:off x="5327918" y="3481928"/>
            <a:ext cx="6634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 err="1">
                <a:solidFill>
                  <a:schemeClr val="bg1"/>
                </a:solidFill>
              </a:rPr>
              <a:t>LoRA</a:t>
            </a:r>
            <a:r>
              <a:rPr lang="en-US" sz="2000" b="1" u="sng" dirty="0">
                <a:solidFill>
                  <a:schemeClr val="bg1"/>
                </a:solidFill>
              </a:rPr>
              <a:t> Application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D94B4D-6F72-C6F6-5264-B3E46CA65AB2}"/>
              </a:ext>
            </a:extLst>
          </p:cNvPr>
          <p:cNvSpPr txBox="1"/>
          <p:nvPr/>
        </p:nvSpPr>
        <p:spPr>
          <a:xfrm>
            <a:off x="5373822" y="5210439"/>
            <a:ext cx="6634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solidFill>
                  <a:schemeClr val="bg1"/>
                </a:solidFill>
              </a:rPr>
              <a:t>Quantization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CDEA6C-ACDC-9DC6-735B-DC4A3387E4B1}"/>
              </a:ext>
            </a:extLst>
          </p:cNvPr>
          <p:cNvSpPr txBox="1"/>
          <p:nvPr/>
        </p:nvSpPr>
        <p:spPr>
          <a:xfrm>
            <a:off x="5803107" y="2797670"/>
            <a:ext cx="66341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PEFT allows updating only a small fraction of model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Reduces compute and memory costs significantly.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D54ED0-C673-AA6B-A192-DCCC5F1B01CD}"/>
              </a:ext>
            </a:extLst>
          </p:cNvPr>
          <p:cNvSpPr txBox="1"/>
          <p:nvPr/>
        </p:nvSpPr>
        <p:spPr>
          <a:xfrm>
            <a:off x="5803107" y="1168508"/>
            <a:ext cx="66341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Base model: </a:t>
            </a:r>
            <a:r>
              <a:rPr lang="en-US" sz="1500" b="1" dirty="0" err="1">
                <a:solidFill>
                  <a:schemeClr val="bg1"/>
                </a:solidFill>
              </a:rPr>
              <a:t>EleutherAI</a:t>
            </a:r>
            <a:r>
              <a:rPr lang="en-US" sz="1500" b="1" dirty="0">
                <a:solidFill>
                  <a:schemeClr val="bg1"/>
                </a:solidFill>
              </a:rPr>
              <a:t>/Pythia-1B-Deduped</a:t>
            </a:r>
            <a:r>
              <a:rPr lang="en-US" sz="1500" dirty="0">
                <a:solidFill>
                  <a:schemeClr val="bg1"/>
                </a:solidFill>
              </a:rPr>
              <a:t> (GPT-style decoder-only transformer).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1"/>
                </a:solidFill>
              </a:rPr>
              <a:t>1.3 billion parameters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The base model weights were </a:t>
            </a:r>
            <a:r>
              <a:rPr lang="en-US" sz="1500" b="1" dirty="0">
                <a:solidFill>
                  <a:schemeClr val="bg1"/>
                </a:solidFill>
              </a:rPr>
              <a:t>kept frozen</a:t>
            </a:r>
            <a:r>
              <a:rPr lang="en-US" sz="1500" dirty="0">
                <a:solidFill>
                  <a:schemeClr val="bg1"/>
                </a:solidFill>
              </a:rPr>
              <a:t> during fine-tuning.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FA66E3-FB45-FC0C-6A96-34A9EBB4EEA6}"/>
              </a:ext>
            </a:extLst>
          </p:cNvPr>
          <p:cNvSpPr txBox="1"/>
          <p:nvPr/>
        </p:nvSpPr>
        <p:spPr>
          <a:xfrm>
            <a:off x="5803107" y="3855118"/>
            <a:ext cx="6634162" cy="1118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67" dirty="0" err="1">
                <a:solidFill>
                  <a:schemeClr val="bg1"/>
                </a:solidFill>
              </a:rPr>
              <a:t>LoRA</a:t>
            </a:r>
            <a:r>
              <a:rPr lang="en-US" sz="1667" dirty="0">
                <a:solidFill>
                  <a:schemeClr val="bg1"/>
                </a:solidFill>
              </a:rPr>
              <a:t> adapters injected into attention layers:</a:t>
            </a:r>
          </a:p>
          <a:p>
            <a:pPr marL="619100" lvl="1" indent="-238115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bg1"/>
                </a:solidFill>
              </a:rPr>
              <a:t>Initially: </a:t>
            </a:r>
            <a:r>
              <a:rPr lang="en-US" sz="1667" b="1" dirty="0" err="1">
                <a:solidFill>
                  <a:schemeClr val="bg1"/>
                </a:solidFill>
              </a:rPr>
              <a:t>q_proj</a:t>
            </a:r>
            <a:r>
              <a:rPr lang="en-US" sz="1667" dirty="0">
                <a:solidFill>
                  <a:schemeClr val="bg1"/>
                </a:solidFill>
              </a:rPr>
              <a:t>, </a:t>
            </a:r>
            <a:r>
              <a:rPr lang="en-US" sz="1667" b="1" dirty="0" err="1">
                <a:solidFill>
                  <a:schemeClr val="bg1"/>
                </a:solidFill>
              </a:rPr>
              <a:t>v_proj</a:t>
            </a:r>
            <a:endParaRPr lang="en-US" sz="1667" dirty="0">
              <a:solidFill>
                <a:schemeClr val="bg1"/>
              </a:solidFill>
            </a:endParaRPr>
          </a:p>
          <a:p>
            <a:pPr marL="619100" lvl="1" indent="-238115"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bg1"/>
                </a:solidFill>
              </a:rPr>
              <a:t>Later (Run 4): </a:t>
            </a:r>
            <a:r>
              <a:rPr lang="en-US" sz="1667" b="1" dirty="0" err="1">
                <a:solidFill>
                  <a:schemeClr val="bg1"/>
                </a:solidFill>
              </a:rPr>
              <a:t>query_key_value</a:t>
            </a:r>
            <a:r>
              <a:rPr lang="en-US" sz="1667" dirty="0">
                <a:solidFill>
                  <a:schemeClr val="bg1"/>
                </a:solidFill>
              </a:rPr>
              <a:t>, </a:t>
            </a:r>
            <a:r>
              <a:rPr lang="en-US" sz="1667" b="1" dirty="0">
                <a:solidFill>
                  <a:schemeClr val="bg1"/>
                </a:solidFill>
              </a:rPr>
              <a:t>dense_h_to_4h</a:t>
            </a:r>
            <a:r>
              <a:rPr lang="en-US" sz="1667" dirty="0">
                <a:solidFill>
                  <a:schemeClr val="bg1"/>
                </a:solidFill>
              </a:rPr>
              <a:t> also targeted.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bg1"/>
                </a:solidFill>
              </a:rPr>
              <a:t>Enabled efficient adaptation without touching full model weights.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33E7DF-B4E7-84DB-16A6-4DE9C996CB87}"/>
              </a:ext>
            </a:extLst>
          </p:cNvPr>
          <p:cNvSpPr txBox="1"/>
          <p:nvPr/>
        </p:nvSpPr>
        <p:spPr>
          <a:xfrm>
            <a:off x="5803107" y="5676057"/>
            <a:ext cx="615897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Applied </a:t>
            </a:r>
            <a:r>
              <a:rPr lang="en-US" sz="1500" b="1" dirty="0">
                <a:solidFill>
                  <a:schemeClr val="bg1"/>
                </a:solidFill>
              </a:rPr>
              <a:t>4-bit quantization</a:t>
            </a:r>
            <a:r>
              <a:rPr lang="en-US" sz="1500" dirty="0">
                <a:solidFill>
                  <a:schemeClr val="bg1"/>
                </a:solidFill>
              </a:rPr>
              <a:t> using the </a:t>
            </a:r>
            <a:r>
              <a:rPr lang="en-US" sz="1500" b="1" dirty="0" err="1">
                <a:solidFill>
                  <a:schemeClr val="bg1"/>
                </a:solidFill>
              </a:rPr>
              <a:t>BitsAndBytes</a:t>
            </a:r>
            <a:r>
              <a:rPr lang="en-US" sz="1500" dirty="0">
                <a:solidFill>
                  <a:schemeClr val="bg1"/>
                </a:solidFill>
              </a:rPr>
              <a:t> library.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Helped </a:t>
            </a:r>
            <a:r>
              <a:rPr lang="en-US" sz="1500" b="1" dirty="0">
                <a:solidFill>
                  <a:schemeClr val="bg1"/>
                </a:solidFill>
              </a:rPr>
              <a:t>reduce memory footprint</a:t>
            </a:r>
            <a:r>
              <a:rPr lang="en-US" sz="1500" dirty="0">
                <a:solidFill>
                  <a:schemeClr val="bg1"/>
                </a:solidFill>
              </a:rPr>
              <a:t> and </a:t>
            </a:r>
            <a:r>
              <a:rPr lang="en-US" sz="1500" b="1" dirty="0">
                <a:solidFill>
                  <a:schemeClr val="bg1"/>
                </a:solidFill>
              </a:rPr>
              <a:t>speed up training</a:t>
            </a:r>
            <a:r>
              <a:rPr lang="en-US" sz="1500" dirty="0">
                <a:solidFill>
                  <a:schemeClr val="bg1"/>
                </a:solidFill>
              </a:rPr>
              <a:t> on limited hardware.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0E359-9E12-F010-C880-C71271CCF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B64F876-1034-6AE1-D86B-0EBC1441101D}"/>
              </a:ext>
            </a:extLst>
          </p:cNvPr>
          <p:cNvSpPr/>
          <p:nvPr/>
        </p:nvSpPr>
        <p:spPr>
          <a:xfrm>
            <a:off x="6270053" y="2372771"/>
            <a:ext cx="4343499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50"/>
              </a:lnSpc>
            </a:pPr>
            <a:r>
              <a:rPr lang="en-US" sz="4000" b="1" dirty="0">
                <a:solidFill>
                  <a:srgbClr val="F7F7F8"/>
                </a:solidFill>
                <a:ea typeface="DM Sans Medium" pitchFamily="34" charset="-122"/>
                <a:cs typeface="DM Sans Medium" pitchFamily="34" charset="-120"/>
              </a:rPr>
              <a:t>Training Setup</a:t>
            </a:r>
            <a:endParaRPr lang="en-US" sz="4000" b="1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063A7AC-C388-B1F7-4AD8-5FF40F9CA617}"/>
              </a:ext>
            </a:extLst>
          </p:cNvPr>
          <p:cNvSpPr/>
          <p:nvPr/>
        </p:nvSpPr>
        <p:spPr>
          <a:xfrm>
            <a:off x="6731884" y="3124463"/>
            <a:ext cx="21717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3000" b="1" dirty="0">
                <a:solidFill>
                  <a:srgbClr val="D6D9D7"/>
                </a:solidFill>
                <a:ea typeface="DM Sans Medium" pitchFamily="34" charset="-122"/>
                <a:cs typeface="DM Sans Medium" pitchFamily="34" charset="-120"/>
              </a:rPr>
              <a:t>Optimizer</a:t>
            </a:r>
            <a:endParaRPr lang="en-US" sz="3000" b="1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FA00638-E5F2-3431-BE55-ED581FE59609}"/>
              </a:ext>
            </a:extLst>
          </p:cNvPr>
          <p:cNvSpPr/>
          <p:nvPr/>
        </p:nvSpPr>
        <p:spPr>
          <a:xfrm>
            <a:off x="6673831" y="3465736"/>
            <a:ext cx="5053707" cy="27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667" dirty="0" err="1">
                <a:solidFill>
                  <a:schemeClr val="bg1"/>
                </a:solidFill>
              </a:rPr>
              <a:t>AdamW</a:t>
            </a:r>
            <a:r>
              <a:rPr lang="en-US" sz="1667" dirty="0">
                <a:solidFill>
                  <a:schemeClr val="bg1"/>
                </a:solidFill>
              </a:rPr>
              <a:t> optimizer used for parameter updates.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A06B170-1F95-8F2E-339D-7205176D162B}"/>
              </a:ext>
            </a:extLst>
          </p:cNvPr>
          <p:cNvSpPr/>
          <p:nvPr/>
        </p:nvSpPr>
        <p:spPr>
          <a:xfrm>
            <a:off x="6773383" y="4790208"/>
            <a:ext cx="21717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3000" b="1" dirty="0">
                <a:solidFill>
                  <a:srgbClr val="D6D9D7"/>
                </a:solidFill>
                <a:ea typeface="DM Sans Medium" pitchFamily="34" charset="-122"/>
                <a:cs typeface="DM Sans Medium" pitchFamily="34" charset="-120"/>
              </a:rPr>
              <a:t>Batch</a:t>
            </a:r>
            <a:r>
              <a:rPr lang="en-US" sz="3000" dirty="0">
                <a:solidFill>
                  <a:srgbClr val="D6D9D7"/>
                </a:solidFill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3000" b="1" dirty="0">
                <a:solidFill>
                  <a:srgbClr val="D6D9D7"/>
                </a:solidFill>
                <a:ea typeface="DM Sans Medium" pitchFamily="34" charset="-122"/>
                <a:cs typeface="DM Sans Medium" pitchFamily="34" charset="-120"/>
              </a:rPr>
              <a:t>Size</a:t>
            </a:r>
            <a:endParaRPr lang="en-US" sz="3000" b="1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0643786E-559F-3221-7D2E-14C782370D35}"/>
              </a:ext>
            </a:extLst>
          </p:cNvPr>
          <p:cNvSpPr/>
          <p:nvPr/>
        </p:nvSpPr>
        <p:spPr>
          <a:xfrm>
            <a:off x="6774272" y="5141668"/>
            <a:ext cx="5053707" cy="27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Small, set to 4 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21C79B1-0B7B-47E3-E555-8E14D266EBFC}"/>
              </a:ext>
            </a:extLst>
          </p:cNvPr>
          <p:cNvSpPr/>
          <p:nvPr/>
        </p:nvSpPr>
        <p:spPr>
          <a:xfrm>
            <a:off x="6731884" y="5661899"/>
            <a:ext cx="21717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3000" b="1" dirty="0">
                <a:solidFill>
                  <a:srgbClr val="D6D9D7"/>
                </a:solidFill>
                <a:ea typeface="DM Sans Medium" pitchFamily="34" charset="-122"/>
                <a:cs typeface="DM Sans Medium" pitchFamily="34" charset="-120"/>
              </a:rPr>
              <a:t>Epochs</a:t>
            </a:r>
            <a:endParaRPr lang="en-US" sz="3000" b="1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42299A86-335C-AB8E-3B78-534CD4CF55D0}"/>
              </a:ext>
            </a:extLst>
          </p:cNvPr>
          <p:cNvSpPr/>
          <p:nvPr/>
        </p:nvSpPr>
        <p:spPr>
          <a:xfrm>
            <a:off x="6751632" y="5873675"/>
            <a:ext cx="5053707" cy="27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167"/>
              </a:lnSpc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Initial experiments: 1 epoch.</a:t>
            </a:r>
          </a:p>
          <a:p>
            <a:pPr marL="285739" indent="-285739">
              <a:lnSpc>
                <a:spcPts val="2167"/>
              </a:lnSpc>
              <a:buFont typeface="Arial" panose="020B0604020202020204" pitchFamily="34" charset="0"/>
              <a:buChar char="•"/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Final best model (Run 4): trained for 2 epochs for </a:t>
            </a:r>
          </a:p>
          <a:p>
            <a:pPr>
              <a:lnSpc>
                <a:spcPts val="2167"/>
              </a:lnSpc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improved performance.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3CDFE008-FC86-6431-5654-D74BC553BCE5}"/>
              </a:ext>
            </a:extLst>
          </p:cNvPr>
          <p:cNvSpPr/>
          <p:nvPr/>
        </p:nvSpPr>
        <p:spPr>
          <a:xfrm>
            <a:off x="6751632" y="3981590"/>
            <a:ext cx="21717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3000" b="1" dirty="0">
                <a:solidFill>
                  <a:srgbClr val="D6D9D7"/>
                </a:solidFill>
                <a:ea typeface="DM Sans Medium" pitchFamily="34" charset="-122"/>
                <a:cs typeface="DM Sans Medium" pitchFamily="34" charset="-120"/>
              </a:rPr>
              <a:t>Learning Rate</a:t>
            </a:r>
            <a:endParaRPr lang="en-US" sz="3000" b="1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0EA15E50-3390-3D28-D3AB-385106539FE2}"/>
              </a:ext>
            </a:extLst>
          </p:cNvPr>
          <p:cNvSpPr/>
          <p:nvPr/>
        </p:nvSpPr>
        <p:spPr>
          <a:xfrm>
            <a:off x="6731884" y="4324323"/>
            <a:ext cx="5053707" cy="27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667" dirty="0">
                <a:solidFill>
                  <a:schemeClr val="bg1"/>
                </a:solidFill>
              </a:rPr>
              <a:t>LR range: 3e-4 to 2e-4 across different runs.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48211FB-C907-F1E7-9869-BBDF3B41AB47}"/>
              </a:ext>
            </a:extLst>
          </p:cNvPr>
          <p:cNvSpPr/>
          <p:nvPr/>
        </p:nvSpPr>
        <p:spPr>
          <a:xfrm>
            <a:off x="6218987" y="3010106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82174C7-8D5F-2F6D-C4A8-835FC99829FC}"/>
              </a:ext>
            </a:extLst>
          </p:cNvPr>
          <p:cNvSpPr/>
          <p:nvPr/>
        </p:nvSpPr>
        <p:spPr>
          <a:xfrm>
            <a:off x="6236407" y="3886070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8B0DF50-4173-35BA-B8B6-203468D3811D}"/>
              </a:ext>
            </a:extLst>
          </p:cNvPr>
          <p:cNvSpPr/>
          <p:nvPr/>
        </p:nvSpPr>
        <p:spPr>
          <a:xfrm>
            <a:off x="6261529" y="4688329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10B869E-FE14-5D90-144A-4DE0EE5C3DD0}"/>
              </a:ext>
            </a:extLst>
          </p:cNvPr>
          <p:cNvSpPr/>
          <p:nvPr/>
        </p:nvSpPr>
        <p:spPr>
          <a:xfrm>
            <a:off x="6218987" y="5535092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9F55644C-23C0-D46A-B6E5-DF31BC34049E}"/>
              </a:ext>
            </a:extLst>
          </p:cNvPr>
          <p:cNvSpPr/>
          <p:nvPr/>
        </p:nvSpPr>
        <p:spPr>
          <a:xfrm>
            <a:off x="119194" y="2384478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rgbClr val="F7F7F8"/>
                </a:solidFill>
                <a:ea typeface="DM Sans Medium" pitchFamily="34" charset="-122"/>
                <a:cs typeface="DM Sans Medium" pitchFamily="34" charset="-120"/>
              </a:rPr>
              <a:t>Data Preparation &amp; Tokenization</a:t>
            </a:r>
            <a:endParaRPr lang="en-US" sz="4000" b="1" dirty="0"/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F896D676-3A90-B94F-D30F-FBABF74509D7}"/>
              </a:ext>
            </a:extLst>
          </p:cNvPr>
          <p:cNvSpPr/>
          <p:nvPr/>
        </p:nvSpPr>
        <p:spPr>
          <a:xfrm>
            <a:off x="6152618" y="3421990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F737876D-31B4-7E5A-FDDE-644D492CF455}"/>
              </a:ext>
            </a:extLst>
          </p:cNvPr>
          <p:cNvSpPr/>
          <p:nvPr/>
        </p:nvSpPr>
        <p:spPr>
          <a:xfrm>
            <a:off x="527212" y="390272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3000" b="1" dirty="0">
                <a:solidFill>
                  <a:srgbClr val="D6D9D7"/>
                </a:solidFill>
                <a:ea typeface="DM Sans Medium" pitchFamily="34" charset="-122"/>
                <a:cs typeface="DM Sans Medium" pitchFamily="34" charset="-120"/>
              </a:rPr>
              <a:t>Reformatting</a:t>
            </a:r>
            <a:endParaRPr lang="en-US" sz="3000" b="1" dirty="0"/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18F0D590-38C7-FCA8-0FEB-065E24A2D791}"/>
              </a:ext>
            </a:extLst>
          </p:cNvPr>
          <p:cNvSpPr/>
          <p:nvPr/>
        </p:nvSpPr>
        <p:spPr>
          <a:xfrm>
            <a:off x="513641" y="4291121"/>
            <a:ext cx="2854503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Reviews reformatted into </a:t>
            </a:r>
          </a:p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instruction-tuning prompts:</a:t>
            </a:r>
          </a:p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"Classify the sentiment of this review: {text}"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097FAD80-5A8C-5095-FDEF-0BD2F941A22F}"/>
              </a:ext>
            </a:extLst>
          </p:cNvPr>
          <p:cNvSpPr/>
          <p:nvPr/>
        </p:nvSpPr>
        <p:spPr>
          <a:xfrm>
            <a:off x="513641" y="5469156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3000" b="1" dirty="0">
                <a:solidFill>
                  <a:srgbClr val="D6D9D7"/>
                </a:solidFill>
                <a:ea typeface="DM Sans Medium" pitchFamily="34" charset="-122"/>
                <a:cs typeface="DM Sans Medium" pitchFamily="34" charset="-120"/>
              </a:rPr>
              <a:t>Tokenizer</a:t>
            </a:r>
            <a:endParaRPr lang="en-US" sz="3000" b="1" dirty="0"/>
          </a:p>
        </p:txBody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295B47B0-2FDE-5E27-3D6F-AB2B22729212}"/>
              </a:ext>
            </a:extLst>
          </p:cNvPr>
          <p:cNvSpPr/>
          <p:nvPr/>
        </p:nvSpPr>
        <p:spPr>
          <a:xfrm>
            <a:off x="532440" y="5849168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</a:rPr>
              <a:t>Tokenized using </a:t>
            </a:r>
            <a:r>
              <a:rPr lang="en-US" sz="1667" b="1" dirty="0">
                <a:solidFill>
                  <a:schemeClr val="bg1"/>
                </a:solidFill>
              </a:rPr>
              <a:t>Pythia-1B tokenizer</a:t>
            </a:r>
            <a:r>
              <a:rPr lang="en-US" sz="1667" dirty="0">
                <a:solidFill>
                  <a:schemeClr val="bg1"/>
                </a:solidFill>
              </a:rPr>
              <a:t> to </a:t>
            </a:r>
          </a:p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</a:rPr>
              <a:t>generate model-ready inputs.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824F2ED-91AF-8C2C-A5EE-7AD2797F0AF7}"/>
              </a:ext>
            </a:extLst>
          </p:cNvPr>
          <p:cNvSpPr/>
          <p:nvPr/>
        </p:nvSpPr>
        <p:spPr>
          <a:xfrm>
            <a:off x="119194" y="5384726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45967A-CF6E-03C2-4CD0-25956D77F5A7}"/>
              </a:ext>
            </a:extLst>
          </p:cNvPr>
          <p:cNvSpPr/>
          <p:nvPr/>
        </p:nvSpPr>
        <p:spPr>
          <a:xfrm>
            <a:off x="132764" y="3794141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336FC-A5A8-49A9-2231-EFE8C0AA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40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6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A073-D47C-8175-15CC-79E20131A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1">
            <a:extLst>
              <a:ext uri="{FF2B5EF4-FFF2-40B4-BE49-F238E27FC236}">
                <a16:creationId xmlns:a16="http://schemas.microsoft.com/office/drawing/2014/main" id="{15952A6D-55F1-F1D8-3E4A-EA95F81EB1EC}"/>
              </a:ext>
            </a:extLst>
          </p:cNvPr>
          <p:cNvSpPr/>
          <p:nvPr/>
        </p:nvSpPr>
        <p:spPr>
          <a:xfrm>
            <a:off x="728167" y="148016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3000" b="1" kern="0" spc="-56" dirty="0">
                <a:solidFill>
                  <a:srgbClr val="FFFFFF"/>
                </a:solidFill>
                <a:ea typeface="Roboto Mono Medium" pitchFamily="34" charset="-122"/>
                <a:cs typeface="Roboto Mono Medium" pitchFamily="34" charset="-120"/>
              </a:rPr>
              <a:t>Dataset Loading</a:t>
            </a:r>
            <a:endParaRPr lang="en-US" sz="3000" b="1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74444B7F-ADF8-F041-BFDD-0C9EB1B3C849}"/>
              </a:ext>
            </a:extLst>
          </p:cNvPr>
          <p:cNvSpPr/>
          <p:nvPr/>
        </p:nvSpPr>
        <p:spPr>
          <a:xfrm>
            <a:off x="728167" y="1850798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kern="0" spc="-15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Amazon Polarity — positive/negative </a:t>
            </a:r>
          </a:p>
          <a:p>
            <a:pPr>
              <a:lnSpc>
                <a:spcPts val="2375"/>
              </a:lnSpc>
            </a:pPr>
            <a:r>
              <a:rPr lang="en-US" sz="2000" kern="0" spc="-15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review labels</a:t>
            </a:r>
            <a:endParaRPr lang="en-US" sz="20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76E50790-C0ED-8B20-2AFD-376F6481F9D1}"/>
              </a:ext>
            </a:extLst>
          </p:cNvPr>
          <p:cNvSpPr/>
          <p:nvPr/>
        </p:nvSpPr>
        <p:spPr>
          <a:xfrm>
            <a:off x="728167" y="3149740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3000" b="1" kern="0" spc="-56" dirty="0">
                <a:solidFill>
                  <a:srgbClr val="FFFFFF"/>
                </a:solidFill>
                <a:ea typeface="Roboto Mono Medium" pitchFamily="34" charset="-122"/>
                <a:cs typeface="Roboto Mono Medium" pitchFamily="34" charset="-120"/>
              </a:rPr>
              <a:t>Preprocessing</a:t>
            </a:r>
            <a:endParaRPr lang="en-US" sz="3000" b="1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F253ADF9-37DB-BC74-600A-7E1BAC01F778}"/>
              </a:ext>
            </a:extLst>
          </p:cNvPr>
          <p:cNvSpPr/>
          <p:nvPr/>
        </p:nvSpPr>
        <p:spPr>
          <a:xfrm>
            <a:off x="728166" y="3522922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chemeClr val="bg1"/>
                </a:solidFill>
              </a:rPr>
              <a:t>Format reviews into instruction-tuning </a:t>
            </a:r>
          </a:p>
          <a:p>
            <a:pPr>
              <a:lnSpc>
                <a:spcPts val="2375"/>
              </a:lnSpc>
            </a:pPr>
            <a:r>
              <a:rPr lang="en-US" sz="2000" dirty="0">
                <a:solidFill>
                  <a:schemeClr val="bg1"/>
                </a:solidFill>
              </a:rPr>
              <a:t>prompt format.</a:t>
            </a: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985A896E-2E07-7169-CEA9-2D48EF69D28C}"/>
              </a:ext>
            </a:extLst>
          </p:cNvPr>
          <p:cNvSpPr/>
          <p:nvPr/>
        </p:nvSpPr>
        <p:spPr>
          <a:xfrm>
            <a:off x="728165" y="502009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3000" b="1" kern="0" spc="-56" dirty="0">
                <a:solidFill>
                  <a:srgbClr val="FFFFFF"/>
                </a:solidFill>
                <a:ea typeface="Roboto Mono Medium" pitchFamily="34" charset="-122"/>
                <a:cs typeface="Roboto Mono Medium" pitchFamily="34" charset="-120"/>
              </a:rPr>
              <a:t>Tokenization</a:t>
            </a:r>
            <a:endParaRPr lang="en-US" sz="3000" b="1" dirty="0"/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87C7D1DB-994A-04AB-07D1-C173D8E8D5C6}"/>
              </a:ext>
            </a:extLst>
          </p:cNvPr>
          <p:cNvSpPr/>
          <p:nvPr/>
        </p:nvSpPr>
        <p:spPr>
          <a:xfrm>
            <a:off x="728167" y="5456605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dirty="0">
                <a:solidFill>
                  <a:schemeClr val="bg1"/>
                </a:solidFill>
              </a:rPr>
              <a:t>Tokenize prompts using Pythia tokenizer.</a:t>
            </a:r>
          </a:p>
        </p:txBody>
      </p:sp>
      <p:sp>
        <p:nvSpPr>
          <p:cNvPr id="18" name="Text 7">
            <a:extLst>
              <a:ext uri="{FF2B5EF4-FFF2-40B4-BE49-F238E27FC236}">
                <a16:creationId xmlns:a16="http://schemas.microsoft.com/office/drawing/2014/main" id="{DF2199C4-7A89-60FF-71A7-432C71E9BC94}"/>
              </a:ext>
            </a:extLst>
          </p:cNvPr>
          <p:cNvSpPr/>
          <p:nvPr/>
        </p:nvSpPr>
        <p:spPr>
          <a:xfrm>
            <a:off x="7424715" y="1465173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3000" b="1" kern="0" spc="-56" dirty="0">
                <a:solidFill>
                  <a:srgbClr val="FFFFFF"/>
                </a:solidFill>
                <a:ea typeface="Roboto Mono Medium" pitchFamily="34" charset="-122"/>
                <a:cs typeface="Roboto Mono Medium" pitchFamily="34" charset="-120"/>
              </a:rPr>
              <a:t>Model Setup</a:t>
            </a:r>
            <a:endParaRPr lang="en-US" sz="3000" b="1" dirty="0"/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7F40724D-35DF-6074-E57A-2C5CACF83D3B}"/>
              </a:ext>
            </a:extLst>
          </p:cNvPr>
          <p:cNvSpPr/>
          <p:nvPr/>
        </p:nvSpPr>
        <p:spPr>
          <a:xfrm>
            <a:off x="7514283" y="1843183"/>
            <a:ext cx="3810943" cy="624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375"/>
              </a:lnSpc>
            </a:pPr>
            <a:r>
              <a:rPr lang="en-US" sz="2000" dirty="0">
                <a:solidFill>
                  <a:schemeClr val="bg1"/>
                </a:solidFill>
              </a:rPr>
              <a:t>Load Pythia-1B model with </a:t>
            </a:r>
          </a:p>
          <a:p>
            <a:pPr algn="just">
              <a:lnSpc>
                <a:spcPts val="2375"/>
              </a:lnSpc>
            </a:pPr>
            <a:r>
              <a:rPr lang="en-US" sz="2000" dirty="0" err="1">
                <a:solidFill>
                  <a:schemeClr val="bg1"/>
                </a:solidFill>
              </a:rPr>
              <a:t>LoRA</a:t>
            </a:r>
            <a:r>
              <a:rPr lang="en-US" sz="2000" dirty="0">
                <a:solidFill>
                  <a:schemeClr val="bg1"/>
                </a:solidFill>
              </a:rPr>
              <a:t> adapters injected.</a:t>
            </a: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DF29270A-60AD-4DCF-1101-6102DFE7CDC4}"/>
              </a:ext>
            </a:extLst>
          </p:cNvPr>
          <p:cNvSpPr/>
          <p:nvPr/>
        </p:nvSpPr>
        <p:spPr>
          <a:xfrm>
            <a:off x="7477326" y="3255629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3000" b="1" kern="0" spc="-56" dirty="0">
                <a:solidFill>
                  <a:srgbClr val="FFFFFF"/>
                </a:solidFill>
                <a:ea typeface="Roboto Mono Medium" pitchFamily="34" charset="-122"/>
                <a:cs typeface="Roboto Mono Medium" pitchFamily="34" charset="-120"/>
              </a:rPr>
              <a:t>Fine-tuning</a:t>
            </a:r>
            <a:endParaRPr lang="en-US" sz="3000" b="1" dirty="0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AE428676-7AD4-6253-D096-1666BAD518D6}"/>
              </a:ext>
            </a:extLst>
          </p:cNvPr>
          <p:cNvSpPr/>
          <p:nvPr/>
        </p:nvSpPr>
        <p:spPr>
          <a:xfrm>
            <a:off x="7477326" y="3588706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kern="0" spc="-15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Train only LoRA params with </a:t>
            </a:r>
          </a:p>
          <a:p>
            <a:pPr>
              <a:lnSpc>
                <a:spcPts val="2375"/>
              </a:lnSpc>
            </a:pPr>
            <a:r>
              <a:rPr lang="en-US" sz="2000" kern="0" spc="-15" dirty="0" err="1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AdamW</a:t>
            </a:r>
            <a:r>
              <a:rPr lang="en-US" sz="2000" kern="0" spc="-15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 and LR scheduler</a:t>
            </a:r>
            <a:endParaRPr lang="en-US" sz="2000" dirty="0"/>
          </a:p>
        </p:txBody>
      </p:sp>
      <p:sp>
        <p:nvSpPr>
          <p:cNvPr id="22" name="Text 11">
            <a:extLst>
              <a:ext uri="{FF2B5EF4-FFF2-40B4-BE49-F238E27FC236}">
                <a16:creationId xmlns:a16="http://schemas.microsoft.com/office/drawing/2014/main" id="{34971B27-0960-150E-BF27-BC09836C6329}"/>
              </a:ext>
            </a:extLst>
          </p:cNvPr>
          <p:cNvSpPr/>
          <p:nvPr/>
        </p:nvSpPr>
        <p:spPr>
          <a:xfrm>
            <a:off x="7477326" y="487245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3000" b="1" kern="0" spc="-56" dirty="0">
                <a:solidFill>
                  <a:srgbClr val="FFFFFF"/>
                </a:solidFill>
                <a:ea typeface="Roboto Mono Medium" pitchFamily="34" charset="-122"/>
                <a:cs typeface="Roboto Mono Medium" pitchFamily="34" charset="-120"/>
              </a:rPr>
              <a:t>Evaluation</a:t>
            </a:r>
            <a:endParaRPr lang="en-US" sz="3000" b="1" dirty="0"/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5BFC4DF8-7C94-A6C3-6303-9ED3EDFEBF34}"/>
              </a:ext>
            </a:extLst>
          </p:cNvPr>
          <p:cNvSpPr/>
          <p:nvPr/>
        </p:nvSpPr>
        <p:spPr>
          <a:xfrm>
            <a:off x="7514283" y="5268219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2000" kern="0" spc="-15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Greedy decoding; measure </a:t>
            </a:r>
          </a:p>
          <a:p>
            <a:pPr>
              <a:lnSpc>
                <a:spcPts val="2375"/>
              </a:lnSpc>
            </a:pPr>
            <a:r>
              <a:rPr lang="en-US" sz="2000" kern="0" spc="-15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Accuracy and Macro-F1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35E8E-959C-46A2-DE06-7936B08399AB}"/>
              </a:ext>
            </a:extLst>
          </p:cNvPr>
          <p:cNvSpPr txBox="1"/>
          <p:nvPr/>
        </p:nvSpPr>
        <p:spPr>
          <a:xfrm>
            <a:off x="537788" y="409705"/>
            <a:ext cx="6096000" cy="687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625"/>
              </a:lnSpc>
            </a:pPr>
            <a:r>
              <a:rPr lang="en-US" sz="4500" b="1" dirty="0">
                <a:solidFill>
                  <a:srgbClr val="F7F7F8"/>
                </a:solidFill>
                <a:ea typeface="DM Sans Medium" pitchFamily="34" charset="-122"/>
                <a:cs typeface="DM Sans Medium" pitchFamily="34" charset="-120"/>
              </a:rPr>
              <a:t>Fine-Tuning Pipeline</a:t>
            </a:r>
            <a:endParaRPr lang="en-US" sz="4500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8AC81A6-1A5C-DF96-9ADD-7C94BA1964DD}"/>
              </a:ext>
            </a:extLst>
          </p:cNvPr>
          <p:cNvSpPr/>
          <p:nvPr/>
        </p:nvSpPr>
        <p:spPr>
          <a:xfrm>
            <a:off x="213564" y="1390077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CA5F5A2-1C4F-427C-FED6-08B81A3EE982}"/>
              </a:ext>
            </a:extLst>
          </p:cNvPr>
          <p:cNvSpPr/>
          <p:nvPr/>
        </p:nvSpPr>
        <p:spPr>
          <a:xfrm>
            <a:off x="204879" y="3052351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844F2ED-C9F7-DDCF-2249-1804BF7914A4}"/>
              </a:ext>
            </a:extLst>
          </p:cNvPr>
          <p:cNvSpPr/>
          <p:nvPr/>
        </p:nvSpPr>
        <p:spPr>
          <a:xfrm>
            <a:off x="6671934" y="4717197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2DD02F4-47E0-9D57-BFE8-23202A325949}"/>
              </a:ext>
            </a:extLst>
          </p:cNvPr>
          <p:cNvSpPr/>
          <p:nvPr/>
        </p:nvSpPr>
        <p:spPr>
          <a:xfrm>
            <a:off x="204879" y="4890552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BB5F4EB-7710-EF64-C10B-3E1BB616315D}"/>
              </a:ext>
            </a:extLst>
          </p:cNvPr>
          <p:cNvSpPr/>
          <p:nvPr/>
        </p:nvSpPr>
        <p:spPr>
          <a:xfrm>
            <a:off x="6671934" y="3095448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F4D2BF4-3899-88C0-0E34-B457E371976A}"/>
              </a:ext>
            </a:extLst>
          </p:cNvPr>
          <p:cNvSpPr/>
          <p:nvPr/>
        </p:nvSpPr>
        <p:spPr>
          <a:xfrm>
            <a:off x="6633789" y="1363952"/>
            <a:ext cx="394448" cy="4038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75340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B3CAF-D852-2185-4537-701F2A473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FB4D860-8801-8A70-8274-557D83587A01}"/>
              </a:ext>
            </a:extLst>
          </p:cNvPr>
          <p:cNvSpPr/>
          <p:nvPr/>
        </p:nvSpPr>
        <p:spPr>
          <a:xfrm>
            <a:off x="4362695" y="233651"/>
            <a:ext cx="7013330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chemeClr val="bg1"/>
                </a:solidFill>
              </a:rPr>
              <a:t>Evaluation Strategy and Metrics</a:t>
            </a:r>
            <a:endParaRPr lang="en-US" sz="3708" b="1" dirty="0">
              <a:solidFill>
                <a:schemeClr val="bg1"/>
              </a:solidFill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8A07596-EA20-3DB8-3976-D6959477441C}"/>
              </a:ext>
            </a:extLst>
          </p:cNvPr>
          <p:cNvSpPr/>
          <p:nvPr/>
        </p:nvSpPr>
        <p:spPr>
          <a:xfrm>
            <a:off x="4362696" y="156470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2000" b="1" dirty="0">
                <a:solidFill>
                  <a:schemeClr val="bg1"/>
                </a:solidFill>
              </a:rPr>
              <a:t>Decoding Strategy</a:t>
            </a:r>
            <a:endParaRPr lang="en-US" sz="1833" b="1" dirty="0">
              <a:solidFill>
                <a:schemeClr val="bg1"/>
              </a:solidFill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29CFDD0-800F-EED0-61B6-1429B465AB59}"/>
              </a:ext>
            </a:extLst>
          </p:cNvPr>
          <p:cNvSpPr/>
          <p:nvPr/>
        </p:nvSpPr>
        <p:spPr>
          <a:xfrm>
            <a:off x="4426691" y="1969464"/>
            <a:ext cx="6558632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b="1" dirty="0">
                <a:solidFill>
                  <a:schemeClr val="bg1"/>
                </a:solidFill>
              </a:rPr>
              <a:t>Greedy Decoding </a:t>
            </a:r>
            <a:r>
              <a:rPr lang="en-US" sz="1667" dirty="0">
                <a:solidFill>
                  <a:schemeClr val="bg1"/>
                </a:solidFill>
              </a:rPr>
              <a:t>used for generating sentiment predictions.</a:t>
            </a: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A00369FA-05FA-4413-AA0F-EFD0C91AE6CA}"/>
              </a:ext>
            </a:extLst>
          </p:cNvPr>
          <p:cNvSpPr/>
          <p:nvPr/>
        </p:nvSpPr>
        <p:spPr>
          <a:xfrm>
            <a:off x="4426691" y="2406087"/>
            <a:ext cx="613246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b="1" dirty="0">
                <a:solidFill>
                  <a:schemeClr val="bg1"/>
                </a:solidFill>
              </a:rPr>
              <a:t>Maximum New Tokens: </a:t>
            </a:r>
            <a:r>
              <a:rPr lang="en-US" sz="1667" dirty="0">
                <a:solidFill>
                  <a:schemeClr val="bg1"/>
                </a:solidFill>
              </a:rPr>
              <a:t>20 tokens per prediction.</a:t>
            </a: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EE59BFDB-AA82-B501-A296-C8082C37149C}"/>
              </a:ext>
            </a:extLst>
          </p:cNvPr>
          <p:cNvSpPr/>
          <p:nvPr/>
        </p:nvSpPr>
        <p:spPr>
          <a:xfrm>
            <a:off x="4426691" y="4201486"/>
            <a:ext cx="2439789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b="1" dirty="0">
                <a:solidFill>
                  <a:schemeClr val="bg1"/>
                </a:solidFill>
              </a:rPr>
              <a:t>Accuracy</a:t>
            </a:r>
            <a:r>
              <a:rPr lang="en-US" sz="1667" dirty="0">
                <a:solidFill>
                  <a:schemeClr val="bg1"/>
                </a:solidFill>
              </a:rPr>
              <a:t>: Percentage of correctly predicted labels.</a:t>
            </a: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58FD2FDF-5970-561F-469B-5D1EB27F384F}"/>
              </a:ext>
            </a:extLst>
          </p:cNvPr>
          <p:cNvSpPr/>
          <p:nvPr/>
        </p:nvSpPr>
        <p:spPr>
          <a:xfrm>
            <a:off x="4426691" y="4717787"/>
            <a:ext cx="755739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b="1" dirty="0">
                <a:solidFill>
                  <a:schemeClr val="bg1"/>
                </a:solidFill>
              </a:rPr>
              <a:t>Macro-Averaged F1 Score</a:t>
            </a:r>
            <a:r>
              <a:rPr lang="en-US" sz="1667" dirty="0">
                <a:solidFill>
                  <a:schemeClr val="bg1"/>
                </a:solidFill>
              </a:rPr>
              <a:t>: Harmonic mean of precision and recall, averaged across both classes.</a:t>
            </a:r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34D8E4D5-F767-CD78-11B5-70D5D6EE258B}"/>
              </a:ext>
            </a:extLst>
          </p:cNvPr>
          <p:cNvSpPr/>
          <p:nvPr/>
        </p:nvSpPr>
        <p:spPr>
          <a:xfrm>
            <a:off x="4426691" y="5469854"/>
            <a:ext cx="568275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Font typeface="Arial" panose="020B0604020202020204" pitchFamily="34" charset="0"/>
              <a:buChar char="•"/>
            </a:pPr>
            <a:r>
              <a:rPr lang="en-US" sz="1667" b="1" dirty="0">
                <a:solidFill>
                  <a:schemeClr val="bg1"/>
                </a:solidFill>
              </a:rPr>
              <a:t>Confusion Matrix</a:t>
            </a:r>
            <a:r>
              <a:rPr lang="en-US" sz="1667" dirty="0">
                <a:solidFill>
                  <a:schemeClr val="bg1"/>
                </a:solidFill>
              </a:rPr>
              <a:t>: Visual analysis of correct vs incorrect predictions for positive and </a:t>
            </a:r>
          </a:p>
          <a:p>
            <a:pPr>
              <a:lnSpc>
                <a:spcPts val="2375"/>
              </a:lnSpc>
            </a:pPr>
            <a:r>
              <a:rPr lang="en-US" sz="1667" dirty="0">
                <a:solidFill>
                  <a:schemeClr val="bg1"/>
                </a:solidFill>
              </a:rPr>
              <a:t>		        negative labels.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2F38AE-C744-7A9D-5D19-F85D030E447E}"/>
              </a:ext>
            </a:extLst>
          </p:cNvPr>
          <p:cNvSpPr txBox="1"/>
          <p:nvPr/>
        </p:nvSpPr>
        <p:spPr>
          <a:xfrm>
            <a:off x="4362695" y="34190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Evaluation</a:t>
            </a:r>
            <a:r>
              <a:rPr lang="en-US" sz="1500" dirty="0"/>
              <a:t> </a:t>
            </a:r>
            <a:r>
              <a:rPr lang="en-US" sz="2000" b="1" dirty="0">
                <a:solidFill>
                  <a:schemeClr val="bg1"/>
                </a:solidFill>
              </a:rPr>
              <a:t>Metrics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3A4CFD-ADDF-B6F9-E81B-4A3A2474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6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4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5970"/>
          <a:stretch/>
        </p:blipFill>
        <p:spPr>
          <a:xfrm>
            <a:off x="0" y="60623"/>
            <a:ext cx="4572000" cy="6797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52492" y="327521"/>
            <a:ext cx="6297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000" b="1" dirty="0">
                <a:solidFill>
                  <a:schemeClr val="bg1"/>
                </a:solidFill>
                <a:ea typeface="DM Sans Medium" pitchFamily="34" charset="-122"/>
                <a:cs typeface="DM Sans Medium" pitchFamily="34" charset="-120"/>
              </a:rPr>
              <a:t>Hyperparameter Tuning Overview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4852492" y="1844328"/>
            <a:ext cx="6882308" cy="995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buFont typeface="Wingdings" panose="05000000000000000000" pitchFamily="2" charset="2"/>
              <a:buChar char="q"/>
            </a:pPr>
            <a:r>
              <a:rPr lang="en-US" sz="1667" b="1" dirty="0">
                <a:solidFill>
                  <a:schemeClr val="bg1"/>
                </a:solidFill>
              </a:rPr>
              <a:t>Purpose</a:t>
            </a:r>
          </a:p>
          <a:p>
            <a:pPr marL="666723" lvl="1" indent="-285739"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Improve model generalization and performance by carefully adjusting</a:t>
            </a:r>
          </a:p>
          <a:p>
            <a:pPr lvl="1"/>
            <a:r>
              <a:rPr lang="en-US" sz="1667" dirty="0">
                <a:solidFill>
                  <a:schemeClr val="bg1"/>
                </a:solidFill>
              </a:rPr>
              <a:t>      tuning parameters.</a:t>
            </a:r>
          </a:p>
        </p:txBody>
      </p:sp>
      <p:sp>
        <p:nvSpPr>
          <p:cNvPr id="7" name="Text 4"/>
          <p:cNvSpPr/>
          <p:nvPr/>
        </p:nvSpPr>
        <p:spPr>
          <a:xfrm>
            <a:off x="4833442" y="2872135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92"/>
              </a:lnSpc>
              <a:buFont typeface="Wingdings" panose="05000000000000000000" pitchFamily="2" charset="2"/>
              <a:buChar char="q"/>
            </a:pPr>
            <a:r>
              <a:rPr lang="en-US" sz="1667" b="1" dirty="0">
                <a:solidFill>
                  <a:schemeClr val="bg1"/>
                </a:solidFill>
              </a:rPr>
              <a:t>Parameters Tuned</a:t>
            </a:r>
          </a:p>
        </p:txBody>
      </p:sp>
      <p:sp>
        <p:nvSpPr>
          <p:cNvPr id="8" name="Text 5"/>
          <p:cNvSpPr/>
          <p:nvPr/>
        </p:nvSpPr>
        <p:spPr>
          <a:xfrm>
            <a:off x="5257306" y="3110458"/>
            <a:ext cx="675371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Font typeface="Wingdings" panose="05000000000000000000" pitchFamily="2" charset="2"/>
              <a:buChar char="Ø"/>
            </a:pPr>
            <a:r>
              <a:rPr lang="en-US" sz="1667" b="1" dirty="0" err="1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LoRA</a:t>
            </a:r>
            <a:r>
              <a:rPr lang="en-US" sz="1667" b="1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 Ranks: </a:t>
            </a: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Adjusted the low-rank matrix size to balance model complexity and fine-tuning efficiency.</a:t>
            </a:r>
          </a:p>
          <a:p>
            <a:pPr marL="285739" indent="-285739">
              <a:lnSpc>
                <a:spcPts val="2375"/>
              </a:lnSpc>
              <a:buFont typeface="Wingdings" panose="05000000000000000000" pitchFamily="2" charset="2"/>
              <a:buChar char="Ø"/>
            </a:pPr>
            <a:r>
              <a:rPr lang="en-US" sz="1667" b="1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Dropout Rates: </a:t>
            </a: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Modified dropout to prevent overfitting and stabilize training.</a:t>
            </a:r>
          </a:p>
          <a:p>
            <a:pPr marL="285739" indent="-285739">
              <a:lnSpc>
                <a:spcPts val="2375"/>
              </a:lnSpc>
              <a:buFont typeface="Wingdings" panose="05000000000000000000" pitchFamily="2" charset="2"/>
              <a:buChar char="Ø"/>
            </a:pPr>
            <a:r>
              <a:rPr lang="en-US" sz="1667" b="1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Learning Rates:</a:t>
            </a:r>
            <a:r>
              <a:rPr lang="en-US" sz="1667" dirty="0">
                <a:solidFill>
                  <a:schemeClr val="bg1"/>
                </a:solidFill>
                <a:ea typeface="Inter" pitchFamily="34" charset="-122"/>
                <a:cs typeface="Inter" pitchFamily="34" charset="-120"/>
              </a:rPr>
              <a:t>Experimented with different learning rates to ensure smooth and stable convergence.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4833441" y="5035551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92"/>
              </a:lnSpc>
              <a:buFont typeface="Wingdings" panose="05000000000000000000" pitchFamily="2" charset="2"/>
              <a:buChar char="q"/>
            </a:pPr>
            <a:r>
              <a:rPr lang="en-US" sz="1667" b="1" dirty="0">
                <a:solidFill>
                  <a:schemeClr val="bg1"/>
                </a:solidFill>
              </a:rPr>
              <a:t>Experimental Runs</a:t>
            </a:r>
          </a:p>
        </p:txBody>
      </p:sp>
      <p:sp>
        <p:nvSpPr>
          <p:cNvPr id="11" name="Text 8"/>
          <p:cNvSpPr/>
          <p:nvPr/>
        </p:nvSpPr>
        <p:spPr>
          <a:xfrm>
            <a:off x="5257306" y="5432227"/>
            <a:ext cx="6297018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Four structured runs conducted:</a:t>
            </a:r>
            <a:br>
              <a:rPr lang="en-US" sz="1667" dirty="0">
                <a:solidFill>
                  <a:schemeClr val="bg1"/>
                </a:solidFill>
              </a:rPr>
            </a:br>
            <a:r>
              <a:rPr lang="en-US" sz="1667" dirty="0">
                <a:solidFill>
                  <a:schemeClr val="bg1"/>
                </a:solidFill>
              </a:rPr>
              <a:t>➔ Each varied </a:t>
            </a:r>
            <a:r>
              <a:rPr lang="en-US" sz="1667" b="1" dirty="0">
                <a:solidFill>
                  <a:schemeClr val="bg1"/>
                </a:solidFill>
              </a:rPr>
              <a:t>r</a:t>
            </a:r>
            <a:r>
              <a:rPr lang="en-US" sz="1667" dirty="0">
                <a:solidFill>
                  <a:schemeClr val="bg1"/>
                </a:solidFill>
              </a:rPr>
              <a:t>, </a:t>
            </a:r>
            <a:r>
              <a:rPr lang="en-US" sz="1667" b="1" dirty="0">
                <a:solidFill>
                  <a:schemeClr val="bg1"/>
                </a:solidFill>
              </a:rPr>
              <a:t>alpha</a:t>
            </a:r>
            <a:r>
              <a:rPr lang="en-US" sz="1667" dirty="0">
                <a:solidFill>
                  <a:schemeClr val="bg1"/>
                </a:solidFill>
              </a:rPr>
              <a:t>, </a:t>
            </a:r>
            <a:r>
              <a:rPr lang="en-US" sz="1667" b="1" dirty="0">
                <a:solidFill>
                  <a:schemeClr val="bg1"/>
                </a:solidFill>
              </a:rPr>
              <a:t>dropout</a:t>
            </a:r>
            <a:r>
              <a:rPr lang="en-US" sz="1667" dirty="0">
                <a:solidFill>
                  <a:schemeClr val="bg1"/>
                </a:solidFill>
              </a:rPr>
              <a:t>, and </a:t>
            </a:r>
            <a:r>
              <a:rPr lang="en-US" sz="1667" b="1" dirty="0">
                <a:solidFill>
                  <a:schemeClr val="bg1"/>
                </a:solidFill>
              </a:rPr>
              <a:t>learning rate</a:t>
            </a:r>
            <a:r>
              <a:rPr lang="en-US" sz="1667" dirty="0">
                <a:solidFill>
                  <a:schemeClr val="bg1"/>
                </a:solidFill>
              </a:rPr>
              <a:t> to evaluate impact on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0648" y="458985"/>
            <a:ext cx="7419777" cy="52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4000" b="1" dirty="0">
                <a:solidFill>
                  <a:schemeClr val="bg1"/>
                </a:solidFill>
              </a:rPr>
              <a:t>Run 1 and Run 2 Results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5C611-2469-6827-5E42-D07A9D742F1E}"/>
              </a:ext>
            </a:extLst>
          </p:cNvPr>
          <p:cNvSpPr txBox="1"/>
          <p:nvPr/>
        </p:nvSpPr>
        <p:spPr>
          <a:xfrm>
            <a:off x="584200" y="4054773"/>
            <a:ext cx="6191250" cy="1888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9" indent="-285739">
              <a:buFont typeface="Wingdings" panose="05000000000000000000" pitchFamily="2" charset="2"/>
              <a:buChar char="q"/>
            </a:pPr>
            <a:r>
              <a:rPr lang="en-US" sz="1667" dirty="0" err="1">
                <a:solidFill>
                  <a:schemeClr val="bg1"/>
                </a:solidFill>
              </a:rPr>
              <a:t>LoRA</a:t>
            </a:r>
            <a:r>
              <a:rPr lang="en-US" sz="1667" dirty="0">
                <a:solidFill>
                  <a:schemeClr val="bg1"/>
                </a:solidFill>
              </a:rPr>
              <a:t> Config: Same as Run 1, but extended to 2 epochs and targeted more model modules.</a:t>
            </a:r>
          </a:p>
          <a:p>
            <a:pPr marL="285739" indent="-285739">
              <a:buFont typeface="Wingdings" panose="05000000000000000000" pitchFamily="2" charset="2"/>
              <a:buChar char="q"/>
            </a:pPr>
            <a:r>
              <a:rPr lang="en-US" sz="1667" dirty="0">
                <a:solidFill>
                  <a:schemeClr val="bg1"/>
                </a:solidFill>
              </a:rPr>
              <a:t>Performance:</a:t>
            </a:r>
          </a:p>
          <a:p>
            <a:pPr marL="666723" lvl="1" indent="-285739"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Accuracy: ~62%</a:t>
            </a:r>
          </a:p>
          <a:p>
            <a:pPr marL="666723" lvl="1" indent="-285739"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Macro F1 Score: 0.75</a:t>
            </a:r>
          </a:p>
          <a:p>
            <a:pPr marL="285739" indent="-285739">
              <a:buFont typeface="Wingdings" panose="05000000000000000000" pitchFamily="2" charset="2"/>
              <a:buChar char="q"/>
            </a:pPr>
            <a:r>
              <a:rPr lang="en-US" sz="1667" dirty="0">
                <a:solidFill>
                  <a:schemeClr val="bg1"/>
                </a:solidFill>
              </a:rPr>
              <a:t>Confusion Matrix: Best separation achieved; selected as final model.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5F92E-5CF3-1A06-2C5E-7D4385A122D6}"/>
              </a:ext>
            </a:extLst>
          </p:cNvPr>
          <p:cNvSpPr txBox="1"/>
          <p:nvPr/>
        </p:nvSpPr>
        <p:spPr>
          <a:xfrm>
            <a:off x="470648" y="340831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Run 2: Setup and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8466D7-0A4C-513E-DE70-124BBAF85E23}"/>
              </a:ext>
            </a:extLst>
          </p:cNvPr>
          <p:cNvSpPr txBox="1"/>
          <p:nvPr/>
        </p:nvSpPr>
        <p:spPr>
          <a:xfrm>
            <a:off x="470648" y="1830636"/>
            <a:ext cx="6096000" cy="1118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9" indent="-285739">
              <a:buFont typeface="Wingdings" panose="05000000000000000000" pitchFamily="2" charset="2"/>
              <a:buChar char="q"/>
            </a:pPr>
            <a:r>
              <a:rPr lang="en-US" sz="1667" dirty="0" err="1">
                <a:solidFill>
                  <a:schemeClr val="bg1"/>
                </a:solidFill>
              </a:rPr>
              <a:t>LoRA</a:t>
            </a:r>
            <a:r>
              <a:rPr lang="en-US" sz="1667" dirty="0">
                <a:solidFill>
                  <a:schemeClr val="bg1"/>
                </a:solidFill>
              </a:rPr>
              <a:t> Config: r=32, alpha=64, dropout=0.05, learning rate=2e-4.</a:t>
            </a:r>
          </a:p>
          <a:p>
            <a:pPr marL="285739" indent="-285739">
              <a:buFont typeface="Wingdings" panose="05000000000000000000" pitchFamily="2" charset="2"/>
              <a:buChar char="q"/>
            </a:pPr>
            <a:r>
              <a:rPr lang="en-US" sz="1667" dirty="0">
                <a:solidFill>
                  <a:schemeClr val="bg1"/>
                </a:solidFill>
              </a:rPr>
              <a:t>Performance:</a:t>
            </a:r>
          </a:p>
          <a:p>
            <a:pPr marL="666723" lvl="1" indent="-285739"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Accuracy: ~60%</a:t>
            </a:r>
          </a:p>
          <a:p>
            <a:pPr marL="666723" lvl="1" indent="-285739"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Slightly better training loss stability.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4DF019-B9BD-5F0F-098E-96E18CC1C65A}"/>
              </a:ext>
            </a:extLst>
          </p:cNvPr>
          <p:cNvSpPr txBox="1"/>
          <p:nvPr/>
        </p:nvSpPr>
        <p:spPr>
          <a:xfrm>
            <a:off x="470648" y="124231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Run 1: Setup and Results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2B86A1D-B430-88E2-19D7-7CF68E30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25" y="979583"/>
            <a:ext cx="5277400" cy="54194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F881E-7B47-A7C3-8798-45D19CF8E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674E497-1C10-345E-EBCE-D1F865BCF092}"/>
              </a:ext>
            </a:extLst>
          </p:cNvPr>
          <p:cNvSpPr/>
          <p:nvPr/>
        </p:nvSpPr>
        <p:spPr>
          <a:xfrm>
            <a:off x="470648" y="458985"/>
            <a:ext cx="7419777" cy="521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4000" b="1" dirty="0">
                <a:solidFill>
                  <a:srgbClr val="F7F7F8"/>
                </a:solidFill>
                <a:ea typeface="DM Sans Medium" pitchFamily="34" charset="-122"/>
                <a:cs typeface="DM Sans Medium" pitchFamily="34" charset="-120"/>
              </a:rPr>
              <a:t>Run 3 &amp; Run 4: Improved Performance</a:t>
            </a:r>
            <a:endParaRPr lang="en-US" sz="4000" b="1" dirty="0"/>
          </a:p>
        </p:txBody>
      </p:sp>
      <p:pic>
        <p:nvPicPr>
          <p:cNvPr id="11" name="Picture 10" descr="A diagram of a blue box&#10;&#10;AI-generated content may be incorrect.">
            <a:extLst>
              <a:ext uri="{FF2B5EF4-FFF2-40B4-BE49-F238E27FC236}">
                <a16:creationId xmlns:a16="http://schemas.microsoft.com/office/drawing/2014/main" id="{FDD481F5-3265-141F-3FDD-F4CBB5E3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49" y="1242317"/>
            <a:ext cx="5316633" cy="4987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F88BE0-9DED-A997-BBDF-2BC24AD9F981}"/>
              </a:ext>
            </a:extLst>
          </p:cNvPr>
          <p:cNvSpPr txBox="1"/>
          <p:nvPr/>
        </p:nvSpPr>
        <p:spPr>
          <a:xfrm>
            <a:off x="470648" y="4676849"/>
            <a:ext cx="6191250" cy="1118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9" indent="-285739">
              <a:buFont typeface="Wingdings" panose="05000000000000000000" pitchFamily="2" charset="2"/>
              <a:buChar char="q"/>
            </a:pPr>
            <a:r>
              <a:rPr lang="en-US" sz="1667" dirty="0" err="1">
                <a:solidFill>
                  <a:schemeClr val="bg1"/>
                </a:solidFill>
              </a:rPr>
              <a:t>LoRA</a:t>
            </a:r>
            <a:r>
              <a:rPr lang="en-US" sz="1667" dirty="0">
                <a:solidFill>
                  <a:schemeClr val="bg1"/>
                </a:solidFill>
              </a:rPr>
              <a:t> Config: r=8, alpha=16, dropout=0.01, learning rate=1e-4.</a:t>
            </a:r>
          </a:p>
          <a:p>
            <a:pPr marL="285739" indent="-285739">
              <a:buFont typeface="Wingdings" panose="05000000000000000000" pitchFamily="2" charset="2"/>
              <a:buChar char="q"/>
            </a:pPr>
            <a:r>
              <a:rPr lang="en-US" sz="1667" dirty="0">
                <a:solidFill>
                  <a:schemeClr val="bg1"/>
                </a:solidFill>
              </a:rPr>
              <a:t>Performance:</a:t>
            </a:r>
          </a:p>
          <a:p>
            <a:pPr marL="666723" lvl="1" indent="-285739"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Severe underfitting observed.</a:t>
            </a:r>
          </a:p>
          <a:p>
            <a:pPr marL="666723" lvl="1" indent="-285739"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Model predicted almost randomly.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F4A84-6D8B-B459-F870-537701075A22}"/>
              </a:ext>
            </a:extLst>
          </p:cNvPr>
          <p:cNvSpPr txBox="1"/>
          <p:nvPr/>
        </p:nvSpPr>
        <p:spPr>
          <a:xfrm>
            <a:off x="394448" y="380092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Run 4: Setup and 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DD9481-0D1D-C645-B69C-4909ED69D31E}"/>
              </a:ext>
            </a:extLst>
          </p:cNvPr>
          <p:cNvSpPr txBox="1"/>
          <p:nvPr/>
        </p:nvSpPr>
        <p:spPr>
          <a:xfrm>
            <a:off x="156323" y="1830636"/>
            <a:ext cx="6215902" cy="163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6723" lvl="1" indent="-285739">
              <a:buFont typeface="Wingdings" panose="05000000000000000000" pitchFamily="2" charset="2"/>
              <a:buChar char="q"/>
            </a:pPr>
            <a:r>
              <a:rPr lang="en-US" sz="1667" dirty="0" err="1">
                <a:solidFill>
                  <a:schemeClr val="bg1"/>
                </a:solidFill>
              </a:rPr>
              <a:t>LoRA</a:t>
            </a:r>
            <a:r>
              <a:rPr lang="en-US" sz="1667" dirty="0">
                <a:solidFill>
                  <a:schemeClr val="bg1"/>
                </a:solidFill>
              </a:rPr>
              <a:t> Config: r=32, alpha=64, dropout=0.1, learning rate=3e-4.</a:t>
            </a:r>
          </a:p>
          <a:p>
            <a:pPr marL="666723" lvl="1" indent="-285739">
              <a:buFont typeface="Wingdings" panose="05000000000000000000" pitchFamily="2" charset="2"/>
              <a:buChar char="q"/>
            </a:pPr>
            <a:r>
              <a:rPr lang="en-US" sz="1667" dirty="0">
                <a:solidFill>
                  <a:schemeClr val="bg1"/>
                </a:solidFill>
              </a:rPr>
              <a:t>Performance:</a:t>
            </a:r>
          </a:p>
          <a:p>
            <a:pPr marL="1047708" lvl="2" indent="-285739"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Accuracy: ~62%</a:t>
            </a:r>
          </a:p>
          <a:p>
            <a:pPr marL="1047708" lvl="2" indent="-285739">
              <a:buFont typeface="Wingdings" panose="05000000000000000000" pitchFamily="2" charset="2"/>
              <a:buChar char="Ø"/>
            </a:pPr>
            <a:r>
              <a:rPr lang="en-US" sz="1667" dirty="0">
                <a:solidFill>
                  <a:schemeClr val="bg1"/>
                </a:solidFill>
              </a:rPr>
              <a:t>Macro F1 Score: 0.75</a:t>
            </a:r>
          </a:p>
          <a:p>
            <a:pPr marL="666723" lvl="1" indent="-285739">
              <a:buFont typeface="Wingdings" panose="05000000000000000000" pitchFamily="2" charset="2"/>
              <a:buChar char="q"/>
            </a:pPr>
            <a:r>
              <a:rPr lang="en-US" sz="1667" dirty="0">
                <a:solidFill>
                  <a:schemeClr val="bg1"/>
                </a:solidFill>
              </a:rPr>
              <a:t>Confusion Matrix: Good separation between Positive and Negative classes.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FFB1B1-82B8-A9A1-8F20-B67EA4C80B89}"/>
              </a:ext>
            </a:extLst>
          </p:cNvPr>
          <p:cNvSpPr txBox="1"/>
          <p:nvPr/>
        </p:nvSpPr>
        <p:spPr>
          <a:xfrm>
            <a:off x="470648" y="124231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Run 3: Setup and Results</a:t>
            </a:r>
          </a:p>
        </p:txBody>
      </p:sp>
    </p:spTree>
    <p:extLst>
      <p:ext uri="{BB962C8B-B14F-4D97-AF65-F5344CB8AC3E}">
        <p14:creationId xmlns:p14="http://schemas.microsoft.com/office/powerpoint/2010/main" val="73911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6">
    <wetp:webextensionref xmlns:r="http://schemas.openxmlformats.org/officeDocument/2006/relationships" r:id="rId1"/>
  </wetp:taskpane>
  <wetp:taskpane dockstate="right" visibility="0" width="438" row="7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F36D725-5F14-4FD6-BC3D-5B5EA8889A6E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EAE95E1C-0E9E-44ED-A3BC-F4FAC4F71712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1921</Words>
  <Application>Microsoft Office PowerPoint</Application>
  <PresentationFormat>Widescreen</PresentationFormat>
  <Paragraphs>193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DM Sans Medium</vt:lpstr>
      <vt:lpstr>Inter</vt:lpstr>
      <vt:lpstr>Inter Bold</vt:lpstr>
      <vt:lpstr>Roboto</vt:lpstr>
      <vt:lpstr>Roboto Mono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Debjani Sarma</dc:creator>
  <cp:lastModifiedBy>Kathryn Burkhart</cp:lastModifiedBy>
  <cp:revision>15</cp:revision>
  <dcterms:created xsi:type="dcterms:W3CDTF">2025-04-28T18:07:32Z</dcterms:created>
  <dcterms:modified xsi:type="dcterms:W3CDTF">2025-04-28T19:42:39Z</dcterms:modified>
</cp:coreProperties>
</file>